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72" r:id="rId9"/>
    <p:sldId id="273" r:id="rId10"/>
    <p:sldId id="262" r:id="rId11"/>
    <p:sldId id="26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3A28-27A5-4A45-8140-23F8C14BEF9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2A8F-9672-4795-8D44-A5AA359BF6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3A28-27A5-4A45-8140-23F8C14BEF9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2A8F-9672-4795-8D44-A5AA359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3A28-27A5-4A45-8140-23F8C14BEF9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2A8F-9672-4795-8D44-A5AA359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3A28-27A5-4A45-8140-23F8C14BEF9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2A8F-9672-4795-8D44-A5AA359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3A28-27A5-4A45-8140-23F8C14BEF9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812A8F-9672-4795-8D44-A5AA359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3A28-27A5-4A45-8140-23F8C14BEF9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2A8F-9672-4795-8D44-A5AA359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3A28-27A5-4A45-8140-23F8C14BEF9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2A8F-9672-4795-8D44-A5AA359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3A28-27A5-4A45-8140-23F8C14BEF9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2A8F-9672-4795-8D44-A5AA359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3A28-27A5-4A45-8140-23F8C14BEF9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2A8F-9672-4795-8D44-A5AA359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3A28-27A5-4A45-8140-23F8C14BEF9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2A8F-9672-4795-8D44-A5AA359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3A28-27A5-4A45-8140-23F8C14BEF9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2A8F-9672-4795-8D44-A5AA359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403A28-27A5-4A45-8140-23F8C14BEF9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812A8F-9672-4795-8D44-A5AA359BF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8029604" cy="15716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Тема «ЭНЕРГЕТИКА»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для иностранных студентов факультета </a:t>
            </a:r>
            <a:r>
              <a:rPr lang="ru-RU" sz="2700" dirty="0" err="1" smtClean="0">
                <a:solidFill>
                  <a:srgbClr val="C00000"/>
                </a:solidFill>
              </a:rPr>
              <a:t>довузовской</a:t>
            </a:r>
            <a:r>
              <a:rPr lang="ru-RU" sz="2700" dirty="0" smtClean="0">
                <a:solidFill>
                  <a:srgbClr val="C00000"/>
                </a:solidFill>
              </a:rPr>
              <a:t> подготовки и профориентации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3" name="Picture 1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78674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40" y="214291"/>
            <a:ext cx="857256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Газодобывающая промышленность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добывают попутно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нефтью .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Газ добывают 60 </a:t>
            </a:r>
            <a:r>
              <a:rPr lang="ru-RU" sz="2000" dirty="0" smtClean="0">
                <a:latin typeface="Calibri" pitchFamily="34" charset="0"/>
              </a:rPr>
              <a:t>стран.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</a:rPr>
              <a:t>По добыче газа лидируют</a:t>
            </a:r>
            <a:r>
              <a:rPr lang="ru-RU" sz="2000" dirty="0" smtClean="0">
                <a:latin typeface="Calibri" pitchFamily="34" charset="0"/>
              </a:rPr>
              <a:t>: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Россия,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США,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Канада,Туркменистан</a:t>
            </a:r>
            <a:r>
              <a:rPr lang="ru-RU" sz="2000" b="1" dirty="0" smtClean="0">
                <a:latin typeface="Calibri" pitchFamily="34" charset="0"/>
              </a:rPr>
              <a:t>,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Нидерланды</a:t>
            </a:r>
            <a:r>
              <a:rPr lang="ru-RU" sz="2000" b="1" dirty="0" smtClean="0">
                <a:latin typeface="Calibri" pitchFamily="34" charset="0"/>
              </a:rPr>
              <a:t>, Великобритания. </a:t>
            </a:r>
            <a:r>
              <a:rPr lang="ru-RU" sz="2000" b="1" dirty="0" smtClean="0">
                <a:latin typeface="Calibri" pitchFamily="34" charset="0"/>
              </a:rPr>
              <a:t>Россия </a:t>
            </a:r>
            <a:r>
              <a:rPr lang="ru-RU" sz="2000" b="1" dirty="0" smtClean="0">
                <a:latin typeface="Calibri" pitchFamily="34" charset="0"/>
              </a:rPr>
              <a:t>И США </a:t>
            </a:r>
            <a:r>
              <a:rPr lang="ru-RU" sz="2000" dirty="0" smtClean="0">
                <a:latin typeface="Calibri" pitchFamily="34" charset="0"/>
              </a:rPr>
              <a:t>добывают </a:t>
            </a:r>
            <a:r>
              <a:rPr lang="ru-RU" sz="2000" dirty="0">
                <a:latin typeface="Calibri" pitchFamily="34" charset="0"/>
              </a:rPr>
              <a:t>половину природного газа в </a:t>
            </a:r>
            <a:r>
              <a:rPr lang="ru-RU" sz="2000" dirty="0" smtClean="0">
                <a:latin typeface="Calibri" pitchFamily="34" charset="0"/>
              </a:rPr>
              <a:t>мире.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Россия</a:t>
            </a:r>
            <a:r>
              <a:rPr lang="ru-RU" sz="2000" dirty="0" smtClean="0">
                <a:latin typeface="Calibri" pitchFamily="34" charset="0"/>
              </a:rPr>
              <a:t>- </a:t>
            </a:r>
            <a:r>
              <a:rPr lang="ru-RU" sz="2000" dirty="0" smtClean="0">
                <a:latin typeface="Calibri" pitchFamily="34" charset="0"/>
              </a:rPr>
              <a:t>стабильный</a:t>
            </a:r>
            <a:r>
              <a:rPr lang="ru-RU" sz="2000" dirty="0">
                <a:latin typeface="Calibri" pitchFamily="34" charset="0"/>
              </a:rPr>
              <a:t>,  главный в мире экспортер газа</a:t>
            </a:r>
            <a:r>
              <a:rPr lang="ru-RU" sz="2000" dirty="0" smtClean="0">
                <a:latin typeface="Calibri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Природный газ- самый дешёвый вид топлива,  при горении он мало загрязняет воздух.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8435" name="Picture 3" descr="http://www.new.turbinist.ru/uploads/posts/2009-01/1232377827_c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496"/>
            <a:ext cx="7142072" cy="3796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-15555"/>
            <a:ext cx="87467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Гидроэнергетика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Гидроресурсы-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энергия  воды: реки, волны, приливы, течения в морях и океанах.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5" name="Picture 5" descr="http://catoday.org/uploads/posts/2013-07/1373967213_gidroenerget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81040"/>
            <a:ext cx="4214842" cy="2714645"/>
          </a:xfrm>
          <a:prstGeom prst="rect">
            <a:avLst/>
          </a:prstGeom>
          <a:noFill/>
        </p:spPr>
      </p:pic>
      <p:pic>
        <p:nvPicPr>
          <p:cNvPr id="20487" name="Picture 7" descr="https://encrypted-tbn2.gstatic.com/images?q=tbn:ANd9GcRcg2h_-gAiM8zU5eSPmYHtqbpLxoHWImifL7ZYBYtaxIgG6A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3929090" cy="2653302"/>
          </a:xfrm>
          <a:prstGeom prst="rect">
            <a:avLst/>
          </a:prstGeom>
          <a:noFill/>
        </p:spPr>
      </p:pic>
      <p:pic>
        <p:nvPicPr>
          <p:cNvPr id="20489" name="Picture 9" descr="https://encrypted-tbn3.gstatic.com/images?q=tbn:ANd9GcRYMd2tlhEV7NLq0q8r35gFpx9vUolZkanlD28M3g_MYC6H7aL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3972028" cy="2643206"/>
          </a:xfrm>
          <a:prstGeom prst="rect">
            <a:avLst/>
          </a:prstGeom>
          <a:noFill/>
        </p:spPr>
      </p:pic>
      <p:sp>
        <p:nvSpPr>
          <p:cNvPr id="20491" name="AutoShape 11" descr="data:image/jpeg;base64,/9j/4AAQSkZJRgABAQAAAQABAAD/2wCEAAkGBhQSERQUExQWFRUVGBsaGBcYGRgcFhYYFxobGhwYFxgXHCYeGBojGxoZHy8gJCcpLCwsGB4xNTAqNSYrLCkBCQoKDgwOGg8PGiwkHCQsLCwsLCwsLCwsLCwsLCksLCwsLCwsLCwsLCwsLCksLCwsLCwsLCwsLCwsLCwsLCwsLP/AABEIALwBDAMBIgACEQEDEQH/xAAcAAACAwEBAQEAAAAAAAAAAAAEBQIDBgcBAAj/xABJEAABAgMEBwUCDAQFAgcAAAABAhEAAyEEBRIxBiJBUXGBkRNhobHBMtEHFCNCUmJygpKi4fAWssLxFTND0uKj8hckU3ODs8P/xAAYAQADAQEAAAAAAAAAAAAAAAAAAQIDBP/EACMRAAICAgEEAwEBAAAAAAAAAAABAhESITEDQVFhEyKBcdH/2gAMAwEAAhEDEQA/AMLYrlteJPyEwgKBoHo43fukN7pu21JVhMmcEjbgU1VMagfRJ6wPKv1RQg7Ws/PEFJV1UIa2fSEqmKGTpWWYUOJh0jqVHO7FMu7bUK9hPGEDOWvcxzHGIGy2pKcPYzhUH/LW4YEbu+HKtI1iWwIDlwWD1lIUz84o/i+YAdbJNKDN+G4Nzg0PYrnW9eJIU6GDEFxmok0PGJovFjLIUwCClVd4V7x0guTpnMxArZYDFiBkDrDmCfCNPo1fCJwmy1hJmIOpRgsDYW2K8GhpCboxir4UsBlF3JZ/pAZc8XWLrLpBMTNCsRGsCRszBPWsaJN6yFpUTJQSEYyCkUALHzT0MGSZNiP+ijOlHc4sLV726wUFi24NJFIE2Uo4iklaCqpZLYhzQCeIEHp0uUokAsQpm3DEsHjTB0i+7rbZmBElA1XOqhxUJUxUklqnpErJbrKScUiWHGeBDv2mH6O9jDEBWLTlZDKqdSu0EguWyNQDFlj07mqYE1+dU01kpfPcp/uwRMtVkEsq7FDMDRKN4DezUjEPGIGZZAotJQDlQJD0xD5u0DwgoWiNh017RfZzEgpGsH2VTlsdiqvCCJ1+hKlJMtGqklLCjpJTt78PSIL+KpV/kJyNQE1YEgAgPUJbmIvXfVlTlLQcQBcpSaKGI5gt7J6CGv6AF/EZMxIKZZO0tlhNG5V5iKZmk6cPsyxXIAChBc+CY0VzWezTwqb2SGScI1Qku7HLP5oHeYSX9fsiRMHxeVLSEqKCUhnOAqJcbtUczBQWVytMCiyqUJY7VdAQh2oWPKnWBVaeWgJFGcAjVYAuH7sn6wxu/TkzAQSUkgMQS4JLdMosu/TVcyWCS6lao+0PfiljmYP0Pwou/TKctJzJwAgBNSoUNBnQvyiufpzOSjWJCquFBiClth2EK8IM/jBQWUn2QkKSXL+0Ap99CfwxfY9LjMAKlMQWObOgkHhqsrkYB/gHK02dyySEjY1WID9CTFB02WZeLVcjEzBg2qQR9oHwhjatJSkpSopOOlQCxO3hlCk3rKW+ORKfayAGeqgw7wob3A2mD9EXI00KkhRSggKRi1R7C6Pyy5d8WJ0zNAcISWYACmthUKfaQesFJu6xmz9qmSlIJKFgPUJIUGOLcyuUVy7BZKNLl1ycYgXI2KLVbwgdhoDtOnSy4SAS6cNTQHcx2EjpB9o0pRZ7KqaUpxYHAYVJyJ5NSKbWmxSmPZSXNKIIpmXZe+sKr4tFntA7Iy5YBFGCw+FiMl7i8LaHpnNpt+rnzpkyYS6y9S4AALJ6UhjJtgUl32RK36OypZVhUU7qbQHzJjMicRltz7mjjdp7OlU+DUpnsGep2QTYJhchi5SD30jH/GcjD+4rfrOS7J5jeKwrG0HqkqC6ihHIHviaLeoyiHLp/pLg9PKPJt4DCurvk+yArstLrWNhb0R6xr09MzmMZ9s1TWhSFeLnqQesI7ZicEHMV4glPoIuVaHQn7KhzTX1iNmtAau8+/zJjW/JAMLT8iljUBP5ZiiPOCjbCFqI2lXiX9Ido0LkFCQLTMBUKhUkOP8AqAbqGsWJ0LQx/wDMEn5vyVM9vyj9IjGQ7Qk+NYgE7vQYfQR4tVCI0KNCwAVduK1bsz/uMWSND8R15oQlWRCColtwcecPFhaMpjoOMNLkteGckg1ZQPIE+UMJehY1cU3VJ1sKC4D1wuWNIMsugJBSsTxQgkdmoeIJ2Q0mJtAlrWROSRQTQpJ+8xPImPbrt4MtL5hfuV5xp7bockplntyChQUPkjUDvxBqd0CXNoIhIUJ09YyKcEvaNqsRyzDDi+yKadk2qESJ5DFP0yniFqUPOPp9vYj6yPMhXmI0f8CoShk2lR1kqGKSwoSSKTDvgeboGpapY7ZIDMTgU4qcht6iFTHaMmLceyCCclHnQe6CE3gSkjaCgg8AR5ERrlfBdKyNsLhVfkFtm2eKB53wWrQoPaEHeyJjtsalebQVILQmnXsyUk5JUk8gv/aYSW68MExKTXCrBxFU+Ua2ZoEpSSnt0h6AmWumTcchHx+DKUohUy2EAEUEhRUW+/A1IFQRIvQybPIl7kmYvilJVX7xB5RjLZayqRLJNVLmqPPAPQx1C+NCpSwoietijCPkjTaa4myjLW/QNOCWgTTTHXBm7EEAqGTF6xVMSaMxYpzKHL3iCLNbFSwW+ZMB6fqlPSNbdWgEopClLnKSKOlKE1HFR7ht8aeWvQaq8ClaygQFIAoXLkhXHZE4yKtCm8h8oyTRpgHCqk/lUIFsVuwrWdjlXXCT1S8ayzaMyFFJWudqgAkYGJwYcinaBvif8K2JgECe+TmYirpKX9jdWkOmK0Yq32okIL7B1SSg+XjH0+8TjKsiQ/3gcT/irG3laDWUrCZipzBywKArWYu+Go5bYLtWhN3EYEKnoU7Y8aFYm+aQrLewrBiwyQhuO1ldjw7N3enL8tOUIUXkoSgX+aoc0lx4R0OxaPWeypwqVMUmreyCX4PVjCqdohZCkiWuYAo7VyiA+Ydu7blFtMhNGJvi3YgSNigW7iC/8/hCqTbzQvVJB5pz/K/SN5avg+lEH5eYAaM0smg34hVgehgRGgNnFe0mKJ1mxS0igq9DEOLLtGO0lte0cfH+8ZfMkd8datugUmekJxLCgSAccsvXLCUhy+x9sJ53wXpDEzFjE+EvLwqo9C+bV4cDGcunJ8Fxmkc+XKYPBN0TcMzJ6ZVbMbobX9opNsqSosqXiwk0cOHDtvG3KE1iUBMHPyjFpxdM1tPgeJQSznxMD2cYZqm+t4VHiBBkuYH8fOAbIXUDvPmYuL2TIImJ8Fq6EfpA9nUADXb7ouUaHiPJj5wuWqsWyKNpMvc4SCfalKI7ih1DrB6r5UZ5SFN8gW7yZYUX5vDORdlkUkYrMCQljrTWAYP/AKr5EdRBSrNZEqCvi6AWYOqY7eztm8uMa17MhFab7V2wS59tJd9ighxFUu9VCTMIJxIW4O0VHuMO0XbZFzBNweyxw9ocOq2YK3aidu2DbULLMStCbMhBJZeA4VAsrPXbLFmIK9hozSr9XiTMCjUGjlnKTHgvxSUSTiOJBU9c8K8YHjD6xXXZgzSwrCQGUtw6xTJYFQ8aOw6UBASiXJkukauFCAwBAJFeEKh2jH2u9F4Z8vGSEKOEucimjd1PGFtqvhYBZZLsrmU+8nrG4t96S7S/a2eWSqrgJQtSQ7nEhTkAAmp2QsVYrKFpHxdGJ6DEtixw1BWxGJg3fBiCaEib6KVWipD6yBuNVj3Qys99rTNUoE1mTC3ITEhuJMN7Xb5OFCzZrKoLCcBwJL4k6qS/cGY7oPurSwS0fJIkoByCUgOSArYjPCoGuwd0MRlZV/LX2RJNVKeuTTH8mj60X/MFoYqySR1SU+ZjXztOihwZcoZl8OeriJoGJwg9Iou/SYKmYBKs+JQc/JpdjUF8LEQbDRijpCrEpj80KHFBSv0PWCLBf3azkIB9s4qHYvESORBjeTrwRZjiMqzhSnIUmXLBAAJc6r5A9IVD4RxiKEhLVySgA7GFPPfDpoWhXpfpMUSwhFCS5+yn/kBGNmaQrIofmzB+Mq9DG+tGlSLSMC5EpR+itMtxWvzCzPv2wPMRZgQn4vI1hRkS9ztWXm1ecHPca0Zr+JFCbNSCcMwO24qQgv1HjBX+NKUolKqlKxxwPMH5C0aOTpFLZIVLkJKcKUHs0USqif8AT1Rs7ovs+kOHGJeELGLFqIQdSigcKatTjSGBkP8AEJgCsKVFkpNASHQoA5D6vR4vNuGJKXZgpPILUkflWI1A03nBIKl4UPhUXOqcWGrMwB8jFF6aRpSflQlRq4KAojCz1VxBgoBBJvdSuxmEvqoCu9wpD9QiF1svFSsbGrYxxQ782T5xspt84QlOoUk4U6owvsADsKhukKbfbpIUFLlS9YYQrAKE0ILGo9sHh3wUBTbL0xyaEuEuK7EkjrhcwHd1v+UWn/1JYWnuWwSfzhJ4Jj34yjEWloDKMvDrDWBKcPtNWgH2hCy6B2y5wRqLkJxIFWWleXtFwa99YWx0NrNfmILBGeBYH1ahY6oH4jEJtsVKWQSTh1hyLEcK+EILXbAhYVsJI5KKVt5xdb7xxYN/Z+IQX8ZfjCsKLrTeRCFhJ9ghSTtYHAfymUfuwbKvZU1C5ZLYwFoP0VnWBG75QLPNoz9knBaW+kFDqkjzQmDbrsS8KX709RiT4pPWGmwaG8wi1WJYIDqDN9FWwcl04RyiVRY7jHULnTgWpKjSbXgTQ+Lxzy/bIZVqmJy1n61/TlEdbaTL6fNHsyaW4hutI9sdoam4wMtVRxiEk60c0eTZjKdO1ju/Z9IFWqJzTrU7/L9YoKqxq2Qje2e8ClSQ+aiD9nBKJ/8ArIgMXotpBepQx7x2yz6RTMtDEDetX8n/AChcqbqS2zCT/Mo+sW2ZpDizWspVPSfoqA7i6W8hBl424/GCRQTcBI+3L/5GEtrmtMmfWL9a+kWW+acUhW9Es/hZP9MFhRfd95KQiYN+A8MJJhjYbwUmZZ1A1UlaX71OmvNjGeVMbFx8sQ9YtlWllyC9Eq8lgwJg0Pl3kUiyzSfqq+7hSerL6wXa7WdVjrBak95UpCSD+NLxmLbOopGxMwtzJPvg/wCNsEnb8jM+8nVMVkKhgbyx2Q70AEd2CcT5TRFNotJSgKFAlSFDgMaP5Uohb7Cp0vvU3NiP5RERPUUYNikpbkW8xCsdBk+98c5KXLBRHIpIHgT1g/RW8zVZqQkIPBBI8QB0hbZtCrcAJ5s0wS/bxEZhOdM8qildkWWOyqkSlYklJLliGOsrcfqkwK+ROg6/dIFFznixJD7gMD9TN6xnBOOqr7R/MYots8lgdgbmSSfFUVdocKBuSfFRgctlJaNFZreRaEqO2YscQph6wXaLaSJtay5hI+zVD/gbpCCbNYJO5T/kln3wyUoC0Tk7CFjrLUB6RSZNHirV2sxaX9tM0Dik9qnyaC7HeuKeCugnF1f/ACgoWepB+7GZnTCkhSc0qB8CPdBtrU8qUU5jGnorEPBYibHQ6tNqcqSo0UhJUO9Lomep4xVbLSSJJV85ICuJBQt/vS35wLe8zFNQoZTMf/VGP/8AWK7RaMUhCtoWrxZZ8VmG2CQw/wARUqzpDnVxD7yBLUD+VXWIXlbzMQviFDgWy5qPjAMlYwLH16cwoe6IylOG3pUOjkeYhWFErRaSoLYsVITMH2kNiPRKjBt1zim0dqnJcsuO46zfiKxyhTLUXllvpJNNiv8AuMNrqkqwJxAjCFJqDk+IfzKhp7Biq+06yxuUCOBBiy0K9hW4+CiFeRMV3opwlW9LHig+4iIJU6G+ok/hdPoIhvZS4L7oGHAWqFK/Ky/Q9Yd2abhSRuZuKC3vhBYZjDhNT0WlQPpDGVOoe4nxP6xcWTJBl5qwsofNWRyNR6xmtOZbrlzR84MeOfmVdI0M1eJExO9AUOKM/IwnvlOOyOzlCh0/Zhz2mKOmZLFrCPEKYj97YgM+EWdk4Tw9THGdAwmpYg8PJvSISdvGCbXJZAPDz/WBWjYzNfN0ZmrUnYxBfYNQA140j46EzgdYKYgeynF6ikdjs14SkAJUEsVBNRRzBNqnplgkM42bKbI6PjRz/Izk0nQObPUVAqSAA+JDHLc/fF1o0DmLEtKcZMsAFk5gk98dek2xJlBQFT4RTYrcCWIzJzgwXgXyM5bP+C2ZrnXOuaADIlxXdWKZvwaTTRKJhwnaUipZ2cVEdE0ivZcqakf6ajhPc7MfOBp96MgEE4nId8lJZxwIrDXTTDNmQPwUzyVKUwSS5rrO+7nDOz/BQSGKshSoO815kxvLNeXaJRkMaR+JvfEZd+4VVYF2rCw9BmzEy/gxUtalKSytwWNm/ujS6N/B5JkqRMUkYpeQDkDM7cy5eH1itxmJKhmCR+kGWae/uiHaC2yN4XkJSXU7GjxjLLIsZmLKkoViVkcnrkDxjU6SWYzJC8IdWE4R9aOMWi5LahCZ/ZqwGZuViTmHUkgarjMd28QQdIErNVpToFKnJUuUgAgOyQx/XhHHJ8taVBJ2AjxMd7uW3rZBUkjVYgg+sZnSz4NZs6fis0vUUCovQJOZGW3YIvqR7oqEq0zmU9yjvaWesuvlFs+art0qf2kyz1SAfF41c74MLeAlpOaUg6yaEBqsd3nEv/DK2KUglISUJAIPcdhyOyMUmy8kYpMvEFv9F+hB9I9QkmSK+yv+ZP8AwjYD4NLaiYWkqWggh0ttBGTvE/8Aw2tKZZKpak5FmrR93GDGTDJGVmezIP0SnwCR5JiMpPyK0fXcc2/2wXbLGUIwkMUqHd9KB0Cp7/198TtclIlLlMF8Un99YssUtlI+0PFh6ROWl8Q3oHgB7oplljzBirHyPLvljCO4N4H/AGiH89GKW43+bkecZ+xqZSx3nwV7oe2NbyyO5+n9o2izKRi7bZ/k1fVV4Gh9IDsxoB9oevvjR3lIwrWnYr1f1AjOyUMT3EebRhLTNo7RXIWwV909FCGwVrKH0g/gITgVUPqq8KwzQr2CdqSPMwQYpIOsq9eW+RJQeCnH9UVWKRjlzZZ/Z/Ygdaywb5qnHgfSDbOrDNmHZifkS/rGyMzBTkELIaLpJ1Uc/Mwz0nkATiRtL9YVWc6qeJ9I5JKm0dCdobzg8vp6QvUmD5ReWYDwRZJ+hp+hZmAvNY0UGBbGBQF9nCsMk3ASB2swCr6rmtaQglaVzJYBCkzEq71UbMmlIsGnLuCCg7yMQ9Kx17T5OOjVzbkllGEKKabN9KtygVGjKHSrtVnDwr4Qos2ljrqXAFNQCm/EVHyii36WyS6Fylqc7CnPZkRE/Zdwo0V5XXZrSgIWohlA54VONmsMuEQm2SyAgAVd2IVUszkKZ4z83SkFgEqDbHSab/YzgD+KJoU4f7znoHbwECVdx0zayrFLSBqqYVdqCr0rB8tcqYBRJbI4ctlIw/8AFE1awymSWBSWBL51/XpAibyCPZK0AmjLyY5UIeE43yx0zpUsoSNlOFImZw3A9PfGAtGlOMaiziA2pBV1r4QqN/zyaTJhfYH40wiIcF5GrOnWi8QlgA5OxwP5iPCBZ18kPqP34g27j4RyW06ZTEHWMylDrECpZ6neRWCJt4K9pSgyk4nKnCk5Ehndtu6BKIbOhzNIiFHtcEtKdpWlRP3QkmJfxQlQ1JiFd7pYcQSC3KObzZDEvhLAnvLPv3sfwq3RJVpDJQVsCApOrTCSz1NCks42RWK8BXs197aQzkIJ1Dx7QJ7mUnVPWMfaL7tK14iuYjuQth1ZRbnH1225MzEjDrgHVJIdSSQpBZto/MmPE2+WnDqhSV5O7hYDhJJ2KAI7iIqm+NDpI+RfFoJJMyYycgFoB3P7IKvGDLLpdaAkgTM8sZKjXYGpzhVa5iUrdCQQCBsGJK0lUtXcp3Q+9tohYq9ipKVg+0ByKnSf+oEHguFXlj0aq0X3alD5RCZgFSDLSctrKS9PCBbxlSJqQqdZZaHAImSyEUNHdFDUEVdiCDlGdubSJcyQUkvNs5BQfpJdgk76/JnumDdErPbyROkE4kF5ssn6E5sQ64S29J3wqQUXW3RRUoJnIOOUThO9OKgJbMF2dhWMso1EdL0TndpY8C6guD1IJ/EHjnFsl4VqSc0rUDyMKcaSaKgxmj21c/FLw5uyY4biOv7MI0r1094T5N6Q0u5bQ4iYPfYOMd6fKsIJoaYrvBPrGkvtFUGEVrlYVo7wR++sZ9Tk0hwCdl8qR9bwMXVEtL/NPoIqnFpj8D4QxnSHlrbuPgfdEwKkREpxzB8IYCTXi3g0U2Kz4kA/V8oZCU6RyjeJizK6XWdlA70xmZC9TgrzaNppdJ+Tfd+/fGJswoeIjn6i+xtDgbWJbp5xUhdIJu9GryeKpdnJdt5h9hHQpigycQDOzYji5AB2i5NlScQx0GsycRB5tnxEILZbVKSDiOJMpK89oL+QHOCRehkonpHzZiVj/wBuYyqcCExrXkyD1W4o9lzudgcu+rNWPZN54wohSXSWIq4YgFwAzAqFYVX3ejrSWDKrTZ81uDAGM9ZrapK1VzBB5iF6Gkb2ZPCUuWckpJSPnULKc7o9VMCkmWSe0KcQIYA7WZqZEcR3xlEXyWnoVmVIWOQU/godIutl7l5Swa4SOaT+sUmhUx9Kt6Fock5J+ccsWBT7HBrE7feQlLThQnCrMM+sAPpZVccoQ2C0pM8S3ouatPK0IGHooAxXetsJSp80lKhvAWGIP3oWkg7m0RegSV5fOqABmErSqmWor8sUrvPFNQH1ZwY7gT+oV1EIrDb8Ylk/OQh/uKMs/lX+WAbPbzStZagfH/c3WNMicQrSNbEp34kHoQPBafwwiuy9VLsmF9eQrGn7KhrDhR27zDfS5Y7cnZjB/En/AIRjrsnYJqgcgogjudjGM5VI0irRtLsvbtEJdRZwnvCVhvylKSPtGIW69z2YUPbkEONhSdSYnvBLK4lUZ26yUzFSu8gcc0/mAgy1TR2/1Zw8Jia9FPFKegx2MrXexlWqWtKjgm1B+sQA/EjAT3wXedpdM4DZgnJ7gWcDgrEnkYy9umFVmSD7Uhbci7ePkINs9uxmW/z0rln7wcfnxxOYYje6b0x4W+claB9pBE1HiVDlAE+Y3aoT3qTwUAodFJRCO7rYZZcZoUlY5UPg8NLznAT0tkXHJyR4FMGdoeNM+u6e1qW1BNSVD74xDopoPCxjllNKrl8lDtEDliKfuwssskk2dQ2KWg8Mx5tyhkbKSVVbXSsdz/8AcRygTdAzX6Lq+TKd58FJfzeMdpcjDa5v1iF/jSCfzPGturVIbcD4v5GF2n13OZc0CuHCeRP+6NpK4GcX9hFJ+Ye4eH94e2NLKI/ebQuu+7yqWj97E+6NDIshEyooYmKG2D35ZdQHjGcvdLYFd/mI6LabsxoZoS3nowVIGqcx4Q5QsUZUYpcrXHfLfp/aNPZLoKkEN7QA8P1h9d+jSQQlUtzhauzPbDEXWlLABQpSCPSoJTsz1h0fUgBJ2OIPs1wKwtR2hzd9iWHchQPskULQXLssxwyXjZRSM3Ixt7aETpqCNWu87OnGElwfBVMxLTOCKthIUFZO9OkdXTJWwofGArfJmgewQxzYf3ES+nFu2P5HVGfs/wAHkr2FTC7UASAemUXI0As4omZxcB32wPbbztLsklxk7vxdKYrl6RTkBpqQpWb1fm6IdRsVs5pZrU5If2pSk80pJHl4xOTa8c5YOS5RT0SFDyhXZ5jLR3H9DF90h7RKG84eqSI5FI6Ggu3Wh5Mo7gR0aFnavWLlLez/AGVeBBgKXlyibKSDpxcgjahPgG9InNnPLA+ipXiAf6YoSvVQe4joon1EQEz2hwPp6wmwLp9qIWlYzwoVzSA3lDe/ZzzZjZLSpQ4EiaPWEE9VE/YA84aWqZiVZz9KWkHmnDDsQRc1rogHYpSeSwG8YGl2j5ZQ+niHUOPGArHPKT0PR4oE440q3EHpBkOjRaTz3UD9JEpQ8vJUZm2as+ZuVX8QCvWH2kNUyCPoYfwmng0KL0kusHehJ6DD6QphFE5c9lIXtIB5pLej84JvObqJUPmLUnk+JPmrpARl0HcfMCCCjEiYO5KuYofBRhZFUWTC5nJ+mgqHgseZgaxTSnCfoqSv8Kq+BMG2f2pB3pwnkVJ90DS5FcPEdaQmwSJCzNOWn6yk+JEWXiD8mdoCeqUgf0RdOS01KvpYT+JIfxeCbzs1ARsPgQ/9RgvQUWWQsngoKHMVhirLgSOiqeBERu6wY2G9I8ocIug1H1n8HjeKtGUuQm7VupI3pI8KRff6XEsGoJbqGgiw3WRhO5vB4eLuoTCh0ux6R0JaoxvZn7hsvySCRs98aKzSEmL5l2YEslJAHGCLHY1pTRBJ5Q1FJCbsKslkB7oORZUkbIBSqcmollXBvWKrbfM6U/yKmYFzl35OaRLvsIdokg54etYnMVLCW1Uk5O1eQjHSdO1qfFLAA2vTjviKtPQQQezfZtHU+QEZ433HTNmJKCnNPFMUTlqQnVUk8XA8I5zM03npUcKJYAzUJbPxGIRCZp3Pf/NSHzBSaeJHjBrux4s2tvvZaKmr7UHV6kekASr7c1KuRJ5ezGeRpm5wzCkDYzkHokhogjSuQt3Tgw/OFB+UekbJwFiy29b3OI9kmYTmx1X4OfSMvbb4nlZdC09xmH0hpa9IRi1cKgMnIT4qPpAsyYJhxdoEbxiV/TSInK+GUlXY5jNna3P1i+y2jBPlHctB8RAU1Lsd4i+ajWSeHhHEmdVFgWcE1O5j+ZoGQDDCxynVNG9CvAhXoYrlWaCwSKEoOAdyj4hPuj2VL+UV3pV4V9IMlyqKHA9HHrHsiV8onv8AUQrHRTMk0HAiCT7Mj6reCjFiperwj4DVT3GDIKITbOBNA+sR4t6wN2bdYZ3kGmv9YHqAYGmpAUeJhN7GkE2zWs6D9FXv9wii2ynCDuBHi/rF6ZgMhfcRA060OkdxgYIoCdnd5QVZkOeKSPOAF2guIvsk0408SPxUiUNloWyEn6Cj4sfQx9bVhK1NsPrSBUVTMHPp/cxdeEt1JP0kJPgAfKKrQrCbbM1Jah3joX8iIaFXaSX7h4OPUQvl2RS7OWBdK/5h+kNLksMzs1BSSKUcdz+Yi4rZDeh5okQcGLYA/It6mNqbKjE4yJHTC3mIwVxS1S3xEBjSNCLao5qNQQKZsCRltjsgqjs557ZqLLJDGm1oYWcYagOWyjO2a3YRid99WaHt2W5M3LPaN3GNHwZjOz2leHWQX3UfkYqTeZzCCK/OBBi9ckM6qbmp5QjvS80oP+apLZ1HiD6RlFJjC7VpZLlH5TGgbyk4TwUBFEzTmyr9mengrEG5t5tANovNM6WUJnGWs5KpXm9YQC/fi6iibKSUnNRAr0FRA4pbBIeXtbAtJOqsfVWU/wBQBjMrYJL2RCxvSAstxHpFtvlpXKxWeWEqJyC2H3WKX4Qnly7Ul1dnMSB3TMPKpHhDlIpIGtk2QvVwzZTZOFkcGzheq6dy0HaAolKvECGk+1WpAxKSWOb1/tAFptgmFyhHFmP5SI55U+f8NFYDPs0xIBEs95zfmPSISL0mDJQSRsrSLUW4pFB0URHk+YFgAJrtcB+rh4y/jL/pGdbpilAkpJHzqO241iarYo1wJO9qeAVH1ou9LJwFltVifXbH3xBSgC2xnxs7bSDtg2GjJoQ8t9x84vIonh6mPbGl0LHcD0P6x5joIys2C7uHyrbwodUkRWhUeWS0NNSe8RRNmsSNxbxh9gC5R1uIj6zqGJMAona4rHshbTR3KHnAgGIne0OMUIm6p7veIgFtMI7yPOIyA4UP3lDEGXxMONx3eFIotR1zx86xG8Fl+Q9IstMhRLjcn+X9Iqtisvu0OmYn6vl/aKZoAfiIYXHYCFKfakiDJt0SwhWJTOxLbGjRQbROSszvxRS1AJD1gtF2LcFsiDGmsMuQEMhWthoWZ2gafZphIzZi5rmGypFfEkTmBpusJWobyehg02VKUS1FLsCOh/WDUWJWMOgnEBWu5sm7o2906FhYBJOFJ27X9I0UUZuRhbKolC2DMx6fpDa6rPMWtQIUyQHfe/DdHULLo/IQmiUcgIKRZZRLYWfblDToizH3LoaSkFdHrlDmVogQQ6nSNoTrRpFySBq1/fdAsy0kF1Kwjy7++BTb4EKbRoRLUvE6wCMuW/lBNns8mzqYFKFM1Sz9+ttgi9Lzly0gzlauxaSxDxnb1vlAlhXaiYj66Ti5KSCx5Q4pvkQ/tVsS1FM+wjyIjO3rdimK0LX9nAFDhvAhQdKEAMhaWOxSluOBr6cInZNKskhbjakYlK5PsjRYrVhTEluvWa9FA7DrZEbwQGMDT7wmFIK8B3O3ht8YY3haLLOUSdVe0hg/Nh4wFbLvCQChJUh657d+Y5xlK/JoqB5FpUASgIrsr60i2ZpHP9ntGH2QBA1pBkkMoa1cObcqAxFM9MwjHMwgbkhh0jPJrVjo8mXgqWXW6gdoUQORB8DFcy+0qNVDL5yEK8c4iopSop1Vjhu7jlwj2eZKkgKloB3gH+kwrfkdIVT1Os5FP1Wb3iI4FpcnB5QaZUpw2Jsjkzbw4d+cW2VMqWp8K1PXWKfNsoyx2XYqXNSzEMR3gjoa9IqFrUAydYDbn6Q9nokrLqlpxHY9OuwwKuVLeksp7goN5w3H2JMyF1r1lDehXk/pA5X5xddQ+UH7zEQVZi8ZdjayKV1iVqVrKPe8W2WyuYPTdzuWeKUWxOQnQCSIvEo4374bfEiACwZx5wws9whVSohzlFrpkuYltFjPbK+1Da77sdR4H1hsu4yFYgHfbnG0uDRBM1IKgQSA5yAoHbiXPONFAzczltssrHvGzhBvxSasDs5ZUcIdhkHIc7hHXlfBxJqC1QQ5FSDx2iHFg0Ps0lJSlIYhi5c8HOyKxROZyW5dH5oVrpALb4eTtEJ2E4pYKSOr5M0dLl3TZ5WUtNPnM56msWduEhkkEbjFohtnN7p+DpYUjElCBmyRXnTONXYNCEyUBJUSGNSN/D90EEzL3UhRxDVBow9Yayr1C5eNLlPfRusG1wK7AZV1JQQQkEgAOe7bBKrxCEPNUhKXbf5RnL0v9GPDhmy1jiUqHcUvF0maiajJSXq6SaneQc+kXhfIg06Q2dOcxOF3o78GaKp+kUuaMMpbEGpwnLw6xlLXeqLIqmNRJqVBieD5x9P09GHIK3BlecH1T2x02bC2XymzysfaKLd2fSEkr4SZiq9gVd9QG4tCCx6dJLiYkpfYkk+Bp4xSq9ROpKmh9iZiEHpqxLxfDHi+5qUaVyrStjZ8VKmhbuqIp/waWoK7FeDaEs6QdzAhuUZkWubLJCZiUk5gJSk8qB4Ju++5yVMqYAdj7eUUpLhhXg+vK40EFkkr2lJB6YtndCQXfMQoOAnvUMuBzHWG1q0i1y+t+9heB13zKmBpietfEViJKDeilZ8i2ykpIKsSz89gT1IiNkvMDElSiQcj7JHBqCBx8XUaBaQMyC48Y9mWeWt8BCmybVPu6xNvtQ6QNaLNiU5mJVuc14ZQvtEsoU1Cfq18ILtFkWnWAUkd5BB6RWq0KcLKy4/fKMX7KRWCkgEe13geb0gYpUSRXkzeBrBEq2pClKJSpSt4cjhm0Vy1prhV37z4xLKB5loQk62J49+MIZ9nj5xKbag1WWPHyjyVKUoOEpHH3Qhg6lg5V5kekTCSd3V/MQQqyrwuCH3VEVIxj2kF+XvgELrtsgCgQCTBSLPiWpIRUE7I0GjN2JWgkk57w3lG6uS4JKVuE1Vm8bxjZDnRzq7NFpkyZhTLUeCfXICkGr0Dnu3ZqJ2jJo62iSEeyGrsg2RNJcHc8XijPNnNbo0HUUssMe8Z+6NTdmhUoe2Bm4ag/WGy55AJpE5M04TWLxFkQlXTJl0CEnbXPxgmXOTsPLd0jNTLxX2+F6NFV02lYmrIWWrSjeTw8RGntqypQKFAOMifKA7fapoBHZlStmGr9IMsyQsAKALjnCa2AyiQla2fIqJgUN0FldgttpJInIMtGQKiAeQzMBaQW+SmWB2qwdpBFfcIIvC2q7IuXptEc8u6R285ZmKUWqzsOHCFL6UuWUlexhJ0oUleFK1hDs6jiHL3QYdNezVhlBZO0kgJP3WIjP2y70y5gwvs72fdAl5gsDiUSpwXOyMX1JJM0xTN1Y7+M2s0JSdjCI3hfa5agzEb2D8oxMuxp7ETA4U+WzoY1N029RSHbpTwjWPUctEuKQVMmC0IOIPxBI4gERkrzsMyScLulWSjRwN7x0CwKeu54CvC143BSluFMtztFT6eSvuKMqMChBNX2dYIsl4rk+wW6HwMe3rJAWcIwilBlWAhZwY4txejbkaf47MJBOAkbW91IMXfYmACYCO9JbqIQiUIvlS9UnuBi11JCxRbbLOx1CSNjEH9RAuMuQCx4wRJLJxDN25Q0kUAIAc5wqsOBTZQxcuOHq0Fi2lLFOp3h673O2CrZZUlCi2Ej6NHfeBCZE01D0EDuOg5DkWvV2kbsxx7ootKgoUAT3vn1ioIHDhA6w3XbCch0X2W7RMNNseWy6Jsrh31HXKLkoFItVeEwJYLLcj5wJRrYbAJVmDOoZdwp0i6XaEtQxK1WYCziY5KiWLmnTfSFljkhSg9OEJ6DkOtdtwljQ7KeohbPvQv+pHhFwlBa2Ox4+VZE7oNvgN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3" name="AutoShape 13" descr="data:image/jpeg;base64,/9j/4AAQSkZJRgABAQAAAQABAAD/2wCEAAkGBhQSERQUExQWFRUVGBsaGBcYGRgcFhYYFxobGhwYFxgXHCYeGBojGxoZHy8gJCcpLCwsGB4xNTAqNSYrLCkBCQoKDgwOGg8PGiwkHCQsLCwsLCwsLCwsLCwsLCksLCwsLCwsLCwsLCwsLCksLCwsLCwsLCwsLCwsLCwsLCwsLP/AABEIALwBDAMBIgACEQEDEQH/xAAcAAACAwEBAQEAAAAAAAAAAAAEBQIDBgcBAAj/xABJEAABAgMEBwUCDAQFAgcAAAABAhEAAyEEBRIxBiJBUXGBkRNhobHBMtEHFCNCUmJygpKi4fAWssLxFTND0uKj8hckU3ODs8P/xAAYAQADAQEAAAAAAAAAAAAAAAAAAQIDBP/EACMRAAICAgEEAwEBAAAAAAAAAAABAhESITEDQVFhEyKBcdH/2gAMAwEAAhEDEQA/AMLYrlteJPyEwgKBoHo43fukN7pu21JVhMmcEjbgU1VMagfRJ6wPKv1RQg7Ws/PEFJV1UIa2fSEqmKGTpWWYUOJh0jqVHO7FMu7bUK9hPGEDOWvcxzHGIGy2pKcPYzhUH/LW4YEbu+HKtI1iWwIDlwWD1lIUz84o/i+YAdbJNKDN+G4Nzg0PYrnW9eJIU6GDEFxmok0PGJovFjLIUwCClVd4V7x0guTpnMxArZYDFiBkDrDmCfCNPo1fCJwmy1hJmIOpRgsDYW2K8GhpCboxir4UsBlF3JZ/pAZc8XWLrLpBMTNCsRGsCRszBPWsaJN6yFpUTJQSEYyCkUALHzT0MGSZNiP+ijOlHc4sLV726wUFi24NJFIE2Uo4iklaCqpZLYhzQCeIEHp0uUokAsQpm3DEsHjTB0i+7rbZmBElA1XOqhxUJUxUklqnpErJbrKScUiWHGeBDv2mH6O9jDEBWLTlZDKqdSu0EguWyNQDFlj07mqYE1+dU01kpfPcp/uwRMtVkEsq7FDMDRKN4DezUjEPGIGZZAotJQDlQJD0xD5u0DwgoWiNh017RfZzEgpGsH2VTlsdiqvCCJ1+hKlJMtGqklLCjpJTt78PSIL+KpV/kJyNQE1YEgAgPUJbmIvXfVlTlLQcQBcpSaKGI5gt7J6CGv6AF/EZMxIKZZO0tlhNG5V5iKZmk6cPsyxXIAChBc+CY0VzWezTwqb2SGScI1Qku7HLP5oHeYSX9fsiRMHxeVLSEqKCUhnOAqJcbtUczBQWVytMCiyqUJY7VdAQh2oWPKnWBVaeWgJFGcAjVYAuH7sn6wxu/TkzAQSUkgMQS4JLdMosu/TVcyWCS6lao+0PfiljmYP0Pwou/TKctJzJwAgBNSoUNBnQvyiufpzOSjWJCquFBiClth2EK8IM/jBQWUn2QkKSXL+0Ap99CfwxfY9LjMAKlMQWObOgkHhqsrkYB/gHK02dyySEjY1WID9CTFB02WZeLVcjEzBg2qQR9oHwhjatJSkpSopOOlQCxO3hlCk3rKW+ORKfayAGeqgw7wob3A2mD9EXI00KkhRSggKRi1R7C6Pyy5d8WJ0zNAcISWYACmthUKfaQesFJu6xmz9qmSlIJKFgPUJIUGOLcyuUVy7BZKNLl1ycYgXI2KLVbwgdhoDtOnSy4SAS6cNTQHcx2EjpB9o0pRZ7KqaUpxYHAYVJyJ5NSKbWmxSmPZSXNKIIpmXZe+sKr4tFntA7Iy5YBFGCw+FiMl7i8LaHpnNpt+rnzpkyYS6y9S4AALJ6UhjJtgUl32RK36OypZVhUU7qbQHzJjMicRltz7mjjdp7OlU+DUpnsGep2QTYJhchi5SD30jH/GcjD+4rfrOS7J5jeKwrG0HqkqC6ihHIHviaLeoyiHLp/pLg9PKPJt4DCurvk+yArstLrWNhb0R6xr09MzmMZ9s1TWhSFeLnqQesI7ZicEHMV4glPoIuVaHQn7KhzTX1iNmtAau8+/zJjW/JAMLT8iljUBP5ZiiPOCjbCFqI2lXiX9Ido0LkFCQLTMBUKhUkOP8AqAbqGsWJ0LQx/wDMEn5vyVM9vyj9IjGQ7Qk+NYgE7vQYfQR4tVCI0KNCwAVduK1bsz/uMWSND8R15oQlWRCColtwcecPFhaMpjoOMNLkteGckg1ZQPIE+UMJehY1cU3VJ1sKC4D1wuWNIMsugJBSsTxQgkdmoeIJ2Q0mJtAlrWROSRQTQpJ+8xPImPbrt4MtL5hfuV5xp7bockplntyChQUPkjUDvxBqd0CXNoIhIUJ09YyKcEvaNqsRyzDDi+yKadk2qESJ5DFP0yniFqUPOPp9vYj6yPMhXmI0f8CoShk2lR1kqGKSwoSSKTDvgeboGpapY7ZIDMTgU4qcht6iFTHaMmLceyCCclHnQe6CE3gSkjaCgg8AR5ERrlfBdKyNsLhVfkFtm2eKB53wWrQoPaEHeyJjtsalebQVILQmnXsyUk5JUk8gv/aYSW68MExKTXCrBxFU+Ua2ZoEpSSnt0h6AmWumTcchHx+DKUohUy2EAEUEhRUW+/A1IFQRIvQybPIl7kmYvilJVX7xB5RjLZayqRLJNVLmqPPAPQx1C+NCpSwoietijCPkjTaa4myjLW/QNOCWgTTTHXBm7EEAqGTF6xVMSaMxYpzKHL3iCLNbFSwW+ZMB6fqlPSNbdWgEopClLnKSKOlKE1HFR7ht8aeWvQaq8ClaygQFIAoXLkhXHZE4yKtCm8h8oyTRpgHCqk/lUIFsVuwrWdjlXXCT1S8ayzaMyFFJWudqgAkYGJwYcinaBvif8K2JgECe+TmYirpKX9jdWkOmK0Yq32okIL7B1SSg+XjH0+8TjKsiQ/3gcT/irG3laDWUrCZipzBywKArWYu+Go5bYLtWhN3EYEKnoU7Y8aFYm+aQrLewrBiwyQhuO1ldjw7N3enL8tOUIUXkoSgX+aoc0lx4R0OxaPWeypwqVMUmreyCX4PVjCqdohZCkiWuYAo7VyiA+Ydu7blFtMhNGJvi3YgSNigW7iC/8/hCqTbzQvVJB5pz/K/SN5avg+lEH5eYAaM0smg34hVgehgRGgNnFe0mKJ1mxS0igq9DEOLLtGO0lte0cfH+8ZfMkd8datugUmekJxLCgSAccsvXLCUhy+x9sJ53wXpDEzFjE+EvLwqo9C+bV4cDGcunJ8Fxmkc+XKYPBN0TcMzJ6ZVbMbobX9opNsqSosqXiwk0cOHDtvG3KE1iUBMHPyjFpxdM1tPgeJQSznxMD2cYZqm+t4VHiBBkuYH8fOAbIXUDvPmYuL2TIImJ8Fq6EfpA9nUADXb7ouUaHiPJj5wuWqsWyKNpMvc4SCfalKI7ih1DrB6r5UZ5SFN8gW7yZYUX5vDORdlkUkYrMCQljrTWAYP/AKr5EdRBSrNZEqCvi6AWYOqY7eztm8uMa17MhFab7V2wS59tJd9ighxFUu9VCTMIJxIW4O0VHuMO0XbZFzBNweyxw9ocOq2YK3aidu2DbULLMStCbMhBJZeA4VAsrPXbLFmIK9hozSr9XiTMCjUGjlnKTHgvxSUSTiOJBU9c8K8YHjD6xXXZgzSwrCQGUtw6xTJYFQ8aOw6UBASiXJkukauFCAwBAJFeEKh2jH2u9F4Z8vGSEKOEucimjd1PGFtqvhYBZZLsrmU+8nrG4t96S7S/a2eWSqrgJQtSQ7nEhTkAAmp2QsVYrKFpHxdGJ6DEtixw1BWxGJg3fBiCaEib6KVWipD6yBuNVj3Qys99rTNUoE1mTC3ITEhuJMN7Xb5OFCzZrKoLCcBwJL4k6qS/cGY7oPurSwS0fJIkoByCUgOSArYjPCoGuwd0MRlZV/LX2RJNVKeuTTH8mj60X/MFoYqySR1SU+ZjXztOihwZcoZl8OeriJoGJwg9Iou/SYKmYBKs+JQc/JpdjUF8LEQbDRijpCrEpj80KHFBSv0PWCLBf3azkIB9s4qHYvESORBjeTrwRZjiMqzhSnIUmXLBAAJc6r5A9IVD4RxiKEhLVySgA7GFPPfDpoWhXpfpMUSwhFCS5+yn/kBGNmaQrIofmzB+Mq9DG+tGlSLSMC5EpR+itMtxWvzCzPv2wPMRZgQn4vI1hRkS9ztWXm1ecHPca0Zr+JFCbNSCcMwO24qQgv1HjBX+NKUolKqlKxxwPMH5C0aOTpFLZIVLkJKcKUHs0USqif8AT1Rs7ovs+kOHGJeELGLFqIQdSigcKatTjSGBkP8AEJgCsKVFkpNASHQoA5D6vR4vNuGJKXZgpPILUkflWI1A03nBIKl4UPhUXOqcWGrMwB8jFF6aRpSflQlRq4KAojCz1VxBgoBBJvdSuxmEvqoCu9wpD9QiF1svFSsbGrYxxQ782T5xspt84QlOoUk4U6owvsADsKhukKbfbpIUFLlS9YYQrAKE0ILGo9sHh3wUBTbL0xyaEuEuK7EkjrhcwHd1v+UWn/1JYWnuWwSfzhJ4Jj34yjEWloDKMvDrDWBKcPtNWgH2hCy6B2y5wRqLkJxIFWWleXtFwa99YWx0NrNfmILBGeBYH1ahY6oH4jEJtsVKWQSTh1hyLEcK+EILXbAhYVsJI5KKVt5xdb7xxYN/Z+IQX8ZfjCsKLrTeRCFhJ9ghSTtYHAfymUfuwbKvZU1C5ZLYwFoP0VnWBG75QLPNoz9knBaW+kFDqkjzQmDbrsS8KX709RiT4pPWGmwaG8wi1WJYIDqDN9FWwcl04RyiVRY7jHULnTgWpKjSbXgTQ+Lxzy/bIZVqmJy1n61/TlEdbaTL6fNHsyaW4hutI9sdoam4wMtVRxiEk60c0eTZjKdO1ju/Z9IFWqJzTrU7/L9YoKqxq2Qje2e8ClSQ+aiD9nBKJ/8ArIgMXotpBepQx7x2yz6RTMtDEDetX8n/AChcqbqS2zCT/Mo+sW2ZpDizWspVPSfoqA7i6W8hBl424/GCRQTcBI+3L/5GEtrmtMmfWL9a+kWW+acUhW9Es/hZP9MFhRfd95KQiYN+A8MJJhjYbwUmZZ1A1UlaX71OmvNjGeVMbFx8sQ9YtlWllyC9Eq8lgwJg0Pl3kUiyzSfqq+7hSerL6wXa7WdVjrBak95UpCSD+NLxmLbOopGxMwtzJPvg/wCNsEnb8jM+8nVMVkKhgbyx2Q70AEd2CcT5TRFNotJSgKFAlSFDgMaP5Uohb7Cp0vvU3NiP5RERPUUYNikpbkW8xCsdBk+98c5KXLBRHIpIHgT1g/RW8zVZqQkIPBBI8QB0hbZtCrcAJ5s0wS/bxEZhOdM8qildkWWOyqkSlYklJLliGOsrcfqkwK+ROg6/dIFFznixJD7gMD9TN6xnBOOqr7R/MYots8lgdgbmSSfFUVdocKBuSfFRgctlJaNFZreRaEqO2YscQph6wXaLaSJtay5hI+zVD/gbpCCbNYJO5T/kln3wyUoC0Tk7CFjrLUB6RSZNHirV2sxaX9tM0Dik9qnyaC7HeuKeCugnF1f/ACgoWepB+7GZnTCkhSc0qB8CPdBtrU8qUU5jGnorEPBYibHQ6tNqcqSo0UhJUO9Lomep4xVbLSSJJV85ICuJBQt/vS35wLe8zFNQoZTMf/VGP/8AWK7RaMUhCtoWrxZZ8VmG2CQw/wARUqzpDnVxD7yBLUD+VXWIXlbzMQviFDgWy5qPjAMlYwLH16cwoe6IylOG3pUOjkeYhWFErRaSoLYsVITMH2kNiPRKjBt1zim0dqnJcsuO46zfiKxyhTLUXllvpJNNiv8AuMNrqkqwJxAjCFJqDk+IfzKhp7Biq+06yxuUCOBBiy0K9hW4+CiFeRMV3opwlW9LHig+4iIJU6G+ok/hdPoIhvZS4L7oGHAWqFK/Ky/Q9Yd2abhSRuZuKC3vhBYZjDhNT0WlQPpDGVOoe4nxP6xcWTJBl5qwsofNWRyNR6xmtOZbrlzR84MeOfmVdI0M1eJExO9AUOKM/IwnvlOOyOzlCh0/Zhz2mKOmZLFrCPEKYj97YgM+EWdk4Tw9THGdAwmpYg8PJvSISdvGCbXJZAPDz/WBWjYzNfN0ZmrUnYxBfYNQA140j46EzgdYKYgeynF6ikdjs14SkAJUEsVBNRRzBNqnplgkM42bKbI6PjRz/Izk0nQObPUVAqSAA+JDHLc/fF1o0DmLEtKcZMsAFk5gk98dek2xJlBQFT4RTYrcCWIzJzgwXgXyM5bP+C2ZrnXOuaADIlxXdWKZvwaTTRKJhwnaUipZ2cVEdE0ivZcqakf6ajhPc7MfOBp96MgEE4nId8lJZxwIrDXTTDNmQPwUzyVKUwSS5rrO+7nDOz/BQSGKshSoO815kxvLNeXaJRkMaR+JvfEZd+4VVYF2rCw9BmzEy/gxUtalKSytwWNm/ujS6N/B5JkqRMUkYpeQDkDM7cy5eH1itxmJKhmCR+kGWae/uiHaC2yN4XkJSXU7GjxjLLIsZmLKkoViVkcnrkDxjU6SWYzJC8IdWE4R9aOMWi5LahCZ/ZqwGZuViTmHUkgarjMd28QQdIErNVpToFKnJUuUgAgOyQx/XhHHJ8taVBJ2AjxMd7uW3rZBUkjVYgg+sZnSz4NZs6fis0vUUCovQJOZGW3YIvqR7oqEq0zmU9yjvaWesuvlFs+art0qf2kyz1SAfF41c74MLeAlpOaUg6yaEBqsd3nEv/DK2KUglISUJAIPcdhyOyMUmy8kYpMvEFv9F+hB9I9QkmSK+yv+ZP8AwjYD4NLaiYWkqWggh0ttBGTvE/8Aw2tKZZKpak5FmrR93GDGTDJGVmezIP0SnwCR5JiMpPyK0fXcc2/2wXbLGUIwkMUqHd9KB0Cp7/198TtclIlLlMF8Un99YssUtlI+0PFh6ROWl8Q3oHgB7oplljzBirHyPLvljCO4N4H/AGiH89GKW43+bkecZ+xqZSx3nwV7oe2NbyyO5+n9o2izKRi7bZ/k1fVV4Gh9IDsxoB9oevvjR3lIwrWnYr1f1AjOyUMT3EebRhLTNo7RXIWwV909FCGwVrKH0g/gITgVUPqq8KwzQr2CdqSPMwQYpIOsq9eW+RJQeCnH9UVWKRjlzZZ/Z/Ygdaywb5qnHgfSDbOrDNmHZifkS/rGyMzBTkELIaLpJ1Uc/Mwz0nkATiRtL9YVWc6qeJ9I5JKm0dCdobzg8vp6QvUmD5ReWYDwRZJ+hp+hZmAvNY0UGBbGBQF9nCsMk3ASB2swCr6rmtaQglaVzJYBCkzEq71UbMmlIsGnLuCCg7yMQ9Kx17T5OOjVzbkllGEKKabN9KtygVGjKHSrtVnDwr4Qos2ljrqXAFNQCm/EVHyii36WyS6Fylqc7CnPZkRE/Zdwo0V5XXZrSgIWohlA54VONmsMuEQm2SyAgAVd2IVUszkKZ4z83SkFgEqDbHSab/YzgD+KJoU4f7znoHbwECVdx0zayrFLSBqqYVdqCr0rB8tcqYBRJbI4ctlIw/8AFE1awymSWBSWBL51/XpAibyCPZK0AmjLyY5UIeE43yx0zpUsoSNlOFImZw3A9PfGAtGlOMaiziA2pBV1r4QqN/zyaTJhfYH40wiIcF5GrOnWi8QlgA5OxwP5iPCBZ18kPqP34g27j4RyW06ZTEHWMylDrECpZ6neRWCJt4K9pSgyk4nKnCk5Ehndtu6BKIbOhzNIiFHtcEtKdpWlRP3QkmJfxQlQ1JiFd7pYcQSC3KObzZDEvhLAnvLPv3sfwq3RJVpDJQVsCApOrTCSz1NCks42RWK8BXs197aQzkIJ1Dx7QJ7mUnVPWMfaL7tK14iuYjuQth1ZRbnH1225MzEjDrgHVJIdSSQpBZto/MmPE2+WnDqhSV5O7hYDhJJ2KAI7iIqm+NDpI+RfFoJJMyYycgFoB3P7IKvGDLLpdaAkgTM8sZKjXYGpzhVa5iUrdCQQCBsGJK0lUtXcp3Q+9tohYq9ipKVg+0ByKnSf+oEHguFXlj0aq0X3alD5RCZgFSDLSctrKS9PCBbxlSJqQqdZZaHAImSyEUNHdFDUEVdiCDlGdubSJcyQUkvNs5BQfpJdgk76/JnumDdErPbyROkE4kF5ssn6E5sQ64S29J3wqQUXW3RRUoJnIOOUThO9OKgJbMF2dhWMso1EdL0TndpY8C6guD1IJ/EHjnFsl4VqSc0rUDyMKcaSaKgxmj21c/FLw5uyY4biOv7MI0r1094T5N6Q0u5bQ4iYPfYOMd6fKsIJoaYrvBPrGkvtFUGEVrlYVo7wR++sZ9Tk0hwCdl8qR9bwMXVEtL/NPoIqnFpj8D4QxnSHlrbuPgfdEwKkREpxzB8IYCTXi3g0U2Kz4kA/V8oZCU6RyjeJizK6XWdlA70xmZC9TgrzaNppdJ+Tfd+/fGJswoeIjn6i+xtDgbWJbp5xUhdIJu9GryeKpdnJdt5h9hHQpigycQDOzYji5AB2i5NlScQx0GsycRB5tnxEILZbVKSDiOJMpK89oL+QHOCRehkonpHzZiVj/wBuYyqcCExrXkyD1W4o9lzudgcu+rNWPZN54wohSXSWIq4YgFwAzAqFYVX3ejrSWDKrTZ81uDAGM9ZrapK1VzBB5iF6Gkb2ZPCUuWckpJSPnULKc7o9VMCkmWSe0KcQIYA7WZqZEcR3xlEXyWnoVmVIWOQU/godIutl7l5Swa4SOaT+sUmhUx9Kt6Fock5J+ccsWBT7HBrE7feQlLThQnCrMM+sAPpZVccoQ2C0pM8S3ouatPK0IGHooAxXetsJSp80lKhvAWGIP3oWkg7m0RegSV5fOqABmErSqmWor8sUrvPFNQH1ZwY7gT+oV1EIrDb8Ylk/OQh/uKMs/lX+WAbPbzStZagfH/c3WNMicQrSNbEp34kHoQPBafwwiuy9VLsmF9eQrGn7KhrDhR27zDfS5Y7cnZjB/En/AIRjrsnYJqgcgogjudjGM5VI0irRtLsvbtEJdRZwnvCVhvylKSPtGIW69z2YUPbkEONhSdSYnvBLK4lUZ26yUzFSu8gcc0/mAgy1TR2/1Zw8Jia9FPFKegx2MrXexlWqWtKjgm1B+sQA/EjAT3wXedpdM4DZgnJ7gWcDgrEnkYy9umFVmSD7Uhbci7ePkINs9uxmW/z0rln7wcfnxxOYYje6b0x4W+claB9pBE1HiVDlAE+Y3aoT3qTwUAodFJRCO7rYZZcZoUlY5UPg8NLznAT0tkXHJyR4FMGdoeNM+u6e1qW1BNSVD74xDopoPCxjllNKrl8lDtEDliKfuwssskk2dQ2KWg8Mx5tyhkbKSVVbXSsdz/8AcRygTdAzX6Lq+TKd58FJfzeMdpcjDa5v1iF/jSCfzPGturVIbcD4v5GF2n13OZc0CuHCeRP+6NpK4GcX9hFJ+Ye4eH94e2NLKI/ebQuu+7yqWj97E+6NDIshEyooYmKG2D35ZdQHjGcvdLYFd/mI6LabsxoZoS3nowVIGqcx4Q5QsUZUYpcrXHfLfp/aNPZLoKkEN7QA8P1h9d+jSQQlUtzhauzPbDEXWlLABQpSCPSoJTsz1h0fUgBJ2OIPs1wKwtR2hzd9iWHchQPskULQXLssxwyXjZRSM3Ixt7aETpqCNWu87OnGElwfBVMxLTOCKthIUFZO9OkdXTJWwofGArfJmgewQxzYf3ES+nFu2P5HVGfs/wAHkr2FTC7UASAemUXI0As4omZxcB32wPbbztLsklxk7vxdKYrl6RTkBpqQpWb1fm6IdRsVs5pZrU5If2pSk80pJHl4xOTa8c5YOS5RT0SFDyhXZ5jLR3H9DF90h7RKG84eqSI5FI6Ggu3Wh5Mo7gR0aFnavWLlLez/AGVeBBgKXlyibKSDpxcgjahPgG9InNnPLA+ipXiAf6YoSvVQe4joon1EQEz2hwPp6wmwLp9qIWlYzwoVzSA3lDe/ZzzZjZLSpQ4EiaPWEE9VE/YA84aWqZiVZz9KWkHmnDDsQRc1rogHYpSeSwG8YGl2j5ZQ+niHUOPGArHPKT0PR4oE440q3EHpBkOjRaTz3UD9JEpQ8vJUZm2as+ZuVX8QCvWH2kNUyCPoYfwmng0KL0kusHehJ6DD6QphFE5c9lIXtIB5pLej84JvObqJUPmLUnk+JPmrpARl0HcfMCCCjEiYO5KuYofBRhZFUWTC5nJ+mgqHgseZgaxTSnCfoqSv8Kq+BMG2f2pB3pwnkVJ90DS5FcPEdaQmwSJCzNOWn6yk+JEWXiD8mdoCeqUgf0RdOS01KvpYT+JIfxeCbzs1ARsPgQ/9RgvQUWWQsngoKHMVhirLgSOiqeBERu6wY2G9I8ocIug1H1n8HjeKtGUuQm7VupI3pI8KRff6XEsGoJbqGgiw3WRhO5vB4eLuoTCh0ux6R0JaoxvZn7hsvySCRs98aKzSEmL5l2YEslJAHGCLHY1pTRBJ5Q1FJCbsKslkB7oORZUkbIBSqcmollXBvWKrbfM6U/yKmYFzl35OaRLvsIdokg54etYnMVLCW1Uk5O1eQjHSdO1qfFLAA2vTjviKtPQQQezfZtHU+QEZ433HTNmJKCnNPFMUTlqQnVUk8XA8I5zM03npUcKJYAzUJbPxGIRCZp3Pf/NSHzBSaeJHjBrux4s2tvvZaKmr7UHV6kekASr7c1KuRJ5ezGeRpm5wzCkDYzkHokhogjSuQt3Tgw/OFB+UekbJwFiy29b3OI9kmYTmx1X4OfSMvbb4nlZdC09xmH0hpa9IRi1cKgMnIT4qPpAsyYJhxdoEbxiV/TSInK+GUlXY5jNna3P1i+y2jBPlHctB8RAU1Lsd4i+ajWSeHhHEmdVFgWcE1O5j+ZoGQDDCxynVNG9CvAhXoYrlWaCwSKEoOAdyj4hPuj2VL+UV3pV4V9IMlyqKHA9HHrHsiV8onv8AUQrHRTMk0HAiCT7Mj6reCjFiperwj4DVT3GDIKITbOBNA+sR4t6wN2bdYZ3kGmv9YHqAYGmpAUeJhN7GkE2zWs6D9FXv9wii2ynCDuBHi/rF6ZgMhfcRA060OkdxgYIoCdnd5QVZkOeKSPOAF2guIvsk0408SPxUiUNloWyEn6Cj4sfQx9bVhK1NsPrSBUVTMHPp/cxdeEt1JP0kJPgAfKKrQrCbbM1Jah3joX8iIaFXaSX7h4OPUQvl2RS7OWBdK/5h+kNLksMzs1BSSKUcdz+Yi4rZDeh5okQcGLYA/It6mNqbKjE4yJHTC3mIwVxS1S3xEBjSNCLao5qNQQKZsCRltjsgqjs557ZqLLJDGm1oYWcYagOWyjO2a3YRid99WaHt2W5M3LPaN3GNHwZjOz2leHWQX3UfkYqTeZzCCK/OBBi9ckM6qbmp5QjvS80oP+apLZ1HiD6RlFJjC7VpZLlH5TGgbyk4TwUBFEzTmyr9mengrEG5t5tANovNM6WUJnGWs5KpXm9YQC/fi6iibKSUnNRAr0FRA4pbBIeXtbAtJOqsfVWU/wBQBjMrYJL2RCxvSAstxHpFtvlpXKxWeWEqJyC2H3WKX4Qnly7Ul1dnMSB3TMPKpHhDlIpIGtk2QvVwzZTZOFkcGzheq6dy0HaAolKvECGk+1WpAxKSWOb1/tAFptgmFyhHFmP5SI55U+f8NFYDPs0xIBEs95zfmPSISL0mDJQSRsrSLUW4pFB0URHk+YFgAJrtcB+rh4y/jL/pGdbpilAkpJHzqO241iarYo1wJO9qeAVH1ou9LJwFltVifXbH3xBSgC2xnxs7bSDtg2GjJoQ8t9x84vIonh6mPbGl0LHcD0P6x5joIys2C7uHyrbwodUkRWhUeWS0NNSe8RRNmsSNxbxh9gC5R1uIj6zqGJMAona4rHshbTR3KHnAgGIne0OMUIm6p7veIgFtMI7yPOIyA4UP3lDEGXxMONx3eFIotR1zx86xG8Fl+Q9IstMhRLjcn+X9Iqtisvu0OmYn6vl/aKZoAfiIYXHYCFKfakiDJt0SwhWJTOxLbGjRQbROSszvxRS1AJD1gtF2LcFsiDGmsMuQEMhWthoWZ2gafZphIzZi5rmGypFfEkTmBpusJWobyehg02VKUS1FLsCOh/WDUWJWMOgnEBWu5sm7o2906FhYBJOFJ27X9I0UUZuRhbKolC2DMx6fpDa6rPMWtQIUyQHfe/DdHULLo/IQmiUcgIKRZZRLYWfblDToizH3LoaSkFdHrlDmVogQQ6nSNoTrRpFySBq1/fdAsy0kF1Kwjy7++BTb4EKbRoRLUvE6wCMuW/lBNns8mzqYFKFM1Sz9+ttgi9Lzly0gzlauxaSxDxnb1vlAlhXaiYj66Ti5KSCx5Q4pvkQ/tVsS1FM+wjyIjO3rdimK0LX9nAFDhvAhQdKEAMhaWOxSluOBr6cInZNKskhbjakYlK5PsjRYrVhTEluvWa9FA7DrZEbwQGMDT7wmFIK8B3O3ht8YY3haLLOUSdVe0hg/Nh4wFbLvCQChJUh657d+Y5xlK/JoqB5FpUASgIrsr60i2ZpHP9ntGH2QBA1pBkkMoa1cObcqAxFM9MwjHMwgbkhh0jPJrVjo8mXgqWXW6gdoUQORB8DFcy+0qNVDL5yEK8c4iopSop1Vjhu7jlwj2eZKkgKloB3gH+kwrfkdIVT1Os5FP1Wb3iI4FpcnB5QaZUpw2Jsjkzbw4d+cW2VMqWp8K1PXWKfNsoyx2XYqXNSzEMR3gjoa9IqFrUAydYDbn6Q9nokrLqlpxHY9OuwwKuVLeksp7goN5w3H2JMyF1r1lDehXk/pA5X5xddQ+UH7zEQVZi8ZdjayKV1iVqVrKPe8W2WyuYPTdzuWeKUWxOQnQCSIvEo4374bfEiACwZx5wws9whVSohzlFrpkuYltFjPbK+1Da77sdR4H1hsu4yFYgHfbnG0uDRBM1IKgQSA5yAoHbiXPONFAzczltssrHvGzhBvxSasDs5ZUcIdhkHIc7hHXlfBxJqC1QQ5FSDx2iHFg0Ps0lJSlIYhi5c8HOyKxROZyW5dH5oVrpALb4eTtEJ2E4pYKSOr5M0dLl3TZ5WUtNPnM56msWduEhkkEbjFohtnN7p+DpYUjElCBmyRXnTONXYNCEyUBJUSGNSN/D90EEzL3UhRxDVBow9Yayr1C5eNLlPfRusG1wK7AZV1JQQQkEgAOe7bBKrxCEPNUhKXbf5RnL0v9GPDhmy1jiUqHcUvF0maiajJSXq6SaneQc+kXhfIg06Q2dOcxOF3o78GaKp+kUuaMMpbEGpwnLw6xlLXeqLIqmNRJqVBieD5x9P09GHIK3BlecH1T2x02bC2XymzysfaKLd2fSEkr4SZiq9gVd9QG4tCCx6dJLiYkpfYkk+Bp4xSq9ROpKmh9iZiEHpqxLxfDHi+5qUaVyrStjZ8VKmhbuqIp/waWoK7FeDaEs6QdzAhuUZkWubLJCZiUk5gJSk8qB4Ju++5yVMqYAdj7eUUpLhhXg+vK40EFkkr2lJB6YtndCQXfMQoOAnvUMuBzHWG1q0i1y+t+9heB13zKmBpietfEViJKDeilZ8i2ykpIKsSz89gT1IiNkvMDElSiQcj7JHBqCBx8XUaBaQMyC48Y9mWeWt8BCmybVPu6xNvtQ6QNaLNiU5mJVuc14ZQvtEsoU1Cfq18ILtFkWnWAUkd5BB6RWq0KcLKy4/fKMX7KRWCkgEe13geb0gYpUSRXkzeBrBEq2pClKJSpSt4cjhm0Vy1prhV37z4xLKB5loQk62J49+MIZ9nj5xKbag1WWPHyjyVKUoOEpHH3Qhg6lg5V5kekTCSd3V/MQQqyrwuCH3VEVIxj2kF+XvgELrtsgCgQCTBSLPiWpIRUE7I0GjN2JWgkk57w3lG6uS4JKVuE1Vm8bxjZDnRzq7NFpkyZhTLUeCfXICkGr0Dnu3ZqJ2jJo62iSEeyGrsg2RNJcHc8XijPNnNbo0HUUssMe8Z+6NTdmhUoe2Bm4ag/WGy55AJpE5M04TWLxFkQlXTJl0CEnbXPxgmXOTsPLd0jNTLxX2+F6NFV02lYmrIWWrSjeTw8RGntqypQKFAOMifKA7fapoBHZlStmGr9IMsyQsAKALjnCa2AyiQla2fIqJgUN0FldgttpJInIMtGQKiAeQzMBaQW+SmWB2qwdpBFfcIIvC2q7IuXptEc8u6R285ZmKUWqzsOHCFL6UuWUlexhJ0oUleFK1hDs6jiHL3QYdNezVhlBZO0kgJP3WIjP2y70y5gwvs72fdAl5gsDiUSpwXOyMX1JJM0xTN1Y7+M2s0JSdjCI3hfa5agzEb2D8oxMuxp7ETA4U+WzoY1N029RSHbpTwjWPUctEuKQVMmC0IOIPxBI4gERkrzsMyScLulWSjRwN7x0CwKeu54CvC143BSluFMtztFT6eSvuKMqMChBNX2dYIsl4rk+wW6HwMe3rJAWcIwilBlWAhZwY4txejbkaf47MJBOAkbW91IMXfYmACYCO9JbqIQiUIvlS9UnuBi11JCxRbbLOx1CSNjEH9RAuMuQCx4wRJLJxDN25Q0kUAIAc5wqsOBTZQxcuOHq0Fi2lLFOp3h673O2CrZZUlCi2Ej6NHfeBCZE01D0EDuOg5DkWvV2kbsxx7ootKgoUAT3vn1ioIHDhA6w3XbCch0X2W7RMNNseWy6Jsrh31HXKLkoFItVeEwJYLLcj5wJRrYbAJVmDOoZdwp0i6XaEtQxK1WYCziY5KiWLmnTfSFljkhSg9OEJ6DkOtdtwljQ7KeohbPvQv+pHhFwlBa2Ox4+VZE7oNvgN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4" name="Picture 14" descr="C:\Documents and Settings\Admin\Рабочий стол\загруженное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29066"/>
            <a:ext cx="3929090" cy="275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estival.1september.ru/articles/525547/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010" y="1714488"/>
            <a:ext cx="4441344" cy="364333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Доля электростанций </a:t>
            </a:r>
            <a:r>
              <a:rPr lang="ru-RU" sz="3200" b="1" dirty="0">
                <a:solidFill>
                  <a:srgbClr val="FF0000"/>
                </a:solidFill>
              </a:rPr>
              <a:t>в производстве энергии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14348" y="1714488"/>
            <a:ext cx="5000660" cy="40005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357818" y="1600200"/>
            <a:ext cx="3328982" cy="4525963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В настоящее время в мире преобладают тепловые электростанции (ТЭС)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500042"/>
            <a:ext cx="735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Тепловые электростанции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(ТЭС) производят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66%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электроэнергии в мире. Больше всего электроэнергии производят США, Россия, Китай, Япония и Германия.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1" name="AutoShape 3" descr="data:image/jpeg;base64,/9j/4AAQSkZJRgABAQAAAQABAAD/2wCEAAkGBhQSERQUExQUFRUUFRQUGBcVGBYVFRQYGBUWFRUUGBUYHCYfGBwlGhcUHy8gIycpLCwsFx8xNTAqNSYrLCkBCQoKDgwOGg8PGiwkHCQsKSwsLCksKSwsLCwqLCwsLCwsKSwsLCwpLCwsLCwpLCwsLCwsKSwsKSwsLCksLCkpLP/AABEIANUA7AMBIgACEQEDEQH/xAAbAAABBQEBAAAAAAAAAAAAAAADAAECBAUGB//EAEUQAAEDAgQDBQUFBQYFBQEAAAEAAhEDIQQSMUEFUWEGInGBkRMyobHwFELB0eEHI1JishUzcoKi8SRjc4OSQ6Oz0uIW/8QAGgEAAgMBAQAAAAAAAAAAAAAAAAECAwQFBv/EACwRAAICAQQCAQIEBwAAAAAAAAABAhEDBBIhMUFRYRMi0eHw8QUjMlJxgZH/2gAMAwEAAhEDEQA/AOKAUsqllUg1epOODDU+VTypw1AEMqeETKnyoAHlT5VMNT5UBYPKnyokJZUBZDInyqeVKECshkSyomVKEBYPKnyomVLKgdg8qbIi5UsqBWCDEsqLlSyoCwRamyosJFqQ7BEJsqLlTZUBYItTZUXImLUBYItUcqNlUcqAsGWqMIuVNlQMnlUg1SATgJiI5U+VShPlQBEBKFMNUsqBEISyogakGoFZANT5VMNUsqQwWVPlRMqfKgQLKnDUTKnypWAPKlkRYT5UWMFkTZUYNSyJWKwORLKj5ExaiwA5U2VGyJZU7GBLVHKjZUsqLABlTZUYsTFqdgALUxajFqiWoACWpsqMWpi1AWSDU4aiBqcNQIhlThqmGqQYixAw1SyqYYpBqVgCyqQaiZU+VFgDypZUUNT5UrAFkT5EXKllSAHkT5UTKpBiABBicMRQxavBez78Q8CC1t5dExA08dFCWRRVslGLk6RjsokmAJJ2Gq3OHdja1QS6KY/mkn/xH4wut4V2OZQdnzF7ogSAAOZC3W0bWXMza7xj/wCm7Hpf7zz/ABvYGpTpOqB7X5ROUAyecfH0WJw7gtSu6GNJ5u+6PE/gvX24fqquDw1Og3JTbYSQBJ1udVXHXTUXfLJy0sW1XRw2P7EilQLzUh7RJmAw9ATcFctkXrvF+G/aKXs3SwEgmIJsZ8FztP8AZ+0OM1HFuwgT5n9Fdg1iUX9R8leXTttbEcIKBOgJ8BKgWL1rB8GZSHcaGkxMWmOi5rtN2SMvrUzM3LAL9TMq3HrYylT4IS0rUbOHLUxarBYoZFusygCxRyqwWqJapWIAWqORHLU2VFhY4apBimGKQaixEA1OGKYapBqAIBqfIphqkGpADDU+VEypw1AAw1LKi5U+VKxA8icNRA1OGpWAPKpNpzbmrWBwZqVGsGriAvSeF9nqVMNOQZmiAd+p8Vlz6mOH/Jow4Hk58GZ2a7KNpAPqtDqkyNwzoOvVdKMNckefVSLYsEVgIELh5MssjtnVhFRVIf7LI3Q/s5Vpj0qhVZMoER4pqNjdFqC6A+oJ1TEEcUwagNqqYxMbEoAMWSg4jC5gQZupU8aJ5eKVTGjl8Ucgea9pOAtoFuTMWmZnQHYT9aLBLF6/Xc0tJiV5jxSjFV/dy94kDSBNl2tJqHNbZdo5upxKH3IzCxRLVbfhyADGqergXtuWuAPMELduRkplEtTZUcsUTTUrEOGqQaphikGosCAanyogYnyIsQMNUsqIGJ8iVgCyqQYihicMSsAQYpZEQNTpWAMMW92a4SypLngnKRA2P5rKw2HzuDZiTErtuH4EUWZWkum99isery7Y7V2zVpse6W59ILguE0mPlrADa/Lw5LZpNIWdSVtj43XGk2+2dRJLouUgrACoh5N5RaT3TqqyQdxSKq1Kxmx0QzUcZugBYutfKOWqrgXAiyqtqjM87C3jCL7QkGNdp+amIuh7R9Sovq9FLCUu6J1hTc4eigMqVKJI2CBVp81eqOBhAfTBkKVgDpPtEarI41wRtaDMOG45LWYbeFkN5hThNxdxISipKmZ/DuBtpgWkjc6+XJWMbw9jveAPipseZ6Jq1SSm8km7bBRSVGXU4JRP3G6Qst3ZVk+874LoHuQSYVkc+SPTISxQfaOFDFINRA1SyL0FnFBhqnkUg1TDUrAGGp8qIGJ8iViB5U+VSquDWlx0AJPgLoOC4gyrOWe7EyI1n8lFzSdN8klCTVpcDYvECmwuMkCNI3MDUgboXDuItq5oBBbEyWnWeRPIpu0LP+GqH/B/W1UextIudWAv/d/HOss8zjmjDxRqhhUsMp+bOz4DgwXZnbaLqMJTM7Qsnh3DTSMkzI067rbw7xEg3XO1OTfO0zbghshQbLeIR6VBCpui+/z8kaiZN58VlZoHIIKYPRKpA5lBLY80gEx10LEVYHVGdTAVWpVBcAUWOidDBgiSofZXZ7e7EXR3Yi1k7KsNJKLATapbYqFJoInzQ6LjBJGv1KjmgoAtBsqNahooMr9Y81I1wdz4oApzBI81FxlSxCpVK1k0IK99lW9qoHEKpWxoMgaqQgrqslL2ZO6BTd1U3177Jgc4aMJCmrB9Vbo0YqYZpAIr1Mu8wHta75n0Xby5o4o7pHGx4ZZJbYlLDYU1HBrYk8/CVqdmcK17qmdrXAMBAN4l7RPjErQGGYzFkMaAG0Kj4HOHib30VbsnT/vj/Iwf6/0XF1Wulkajj4Xk6mn0igm5csu8O4fT75yNs4RImPCdFj1zTrY2tQBcH0w1zrSILA4EHz0W3wTCin7YDU1czrk94tBtPSLCy5nANji2OqGzAymyf5vYsMc+Sohmmvu3O/zLp44P7WuChxhsUKv/AE3fJY/ZS76v+Gn83qGDFUYapnf7QPpNygyMlpIgzO15CP2OpH2taf4afzcuj9eOXNBr5MywPHp8ifwaHaZ0YSoOrP8A5Gqr+zqplrVs3Kkb/wDcV/tI2KDv8VP+tqr9nh33Hmwf1FLUU9TGPtfiPT2tNKXp/gd9VcHloB5mys0qBG4tv0XP4Co4uAEx8huuhq1CRA6KjLB43RPHNTVlmgCYBKttfsCLeqoYerzVqmZKoZci2w8rp3tQPJOah2URkarfRZOOIkwb3b52K2TUBG0rkuJYgUqjs2h924tfVNCZbo8UgZd/FWqnES1snSJn81zn2pshxMiRoo8Z4zY2kQnXIrDYftY7ET7GAyYD3Sc3VrBFupPkjuZUcP7x0+Tf6QPmub7JkZXAbPd8TI+a62gFmyOVtWWRqrMwYB595zjeLkn5p6mELQI9QSD6ghbYpa+qi/DgqipeydozaFSo0gZyWkGQ4lxBtlLXHvc5BJChjeJBjee6NxRuUN6mPgudx9eRl2XS08HJGbJJRCYnj8thoIPP8lRo4wzqqjm3VinhOq6CxJIyvLya2Gx0C5VkVhzWfRwqtlw6KnaizcwAYtWhSnE8NHLO7/3Xf/VZ4atrBt/4zADlRLvV1Y/grf4i7xpfKKNDxNv4C1MJGLq1Dr9jqAa2EEnpr8kuydLu1f8Atj/U5WcY/wDf4kfw4R3xYUuxjZZVIven8nriVyv9nV/Ifhv/AKx51ef8o9FyGJd+94mf549MKxdbwp8sqH/mn+kLjMVU7/E/+o/4YZia/p/Xsi+zmsO97MKz2jXtzUWOBLHNaWkNyuzaGZsbSut7K0AalQ/8tn9RXI8SYG8NJAAP2LC3Fjerh7+Oq1/2QcRfUNYPJcWtaATcxO5UtjtTXhssU1tcGbPbHD5cOf8AHT/rCodlKGeq4fyT/qC2O3QH2fr7Sn/UsPsrjRTrOJ3pkDxzsVksknmg/P7ihBfQkv14Ouw2ELJcRoLK8zEix6K/hmgsDuceao4rhDhmewz0O86q+eTe7ZmjDaqQ/tgIPM6qpxbtKMO0uguIBhoiSdh08Vg8S405ksNtwRqDyIXMY7jNR7YcQYMiwnwlVU2Ts9Co8Xr1BOZrOjWzH+Z8z6BZuIrYou/v6kchAH+kBSwdckDqAfVadOhIXNnOTfDNMUkZlKrWAvVef8zvxKrVcc5zw2rD2EOBLgM7bSC1zQNxvK3TgVg8SpZSSORA+SeJz3pWRntpsx2YoMpn/E7WxIkgT5Qsx+Le+22tx+KLiaMENOY94NhomJBdJPK2vUc1r4bhTHAxMD8l3YYb7OfPNtIdlPeqDq0/CPwXZ0YGq5jheFFOs8AQC1h+L/yV7EVSXi/d5+IvI35rnahbcjRpwvdGzocLXD9DMKzkXKcLxppkHWQRY3Jmw5aXldRhq+ZsxCpTstaM/jlP93PIhcrVyzciTtv4wus4/VLaFRwAJDSYPReYM4rTqvJcSx5AMi/MOAOunzXV0WSKi0zDqcbbTR0VbDCO6AlSonwQ+DVS6YM07ZbbRuVS472iFIuY2AW3JsZaabnCJtM5bXN1vlNUZIwldG1mUSTyXGUO37mmmxzZgxUcZza6tA/H9TstxdaoXFrmBudwEnYGJs8KlSi+i1xmuzojAubAak6BVOKdv6GGxFGoz9/7LDtYQw2DyKndLzaxcJiV5xxHjFWsZqPLv5dGj/KLLOfiNv1WXUZ1lpJGrBgePlnR8Q/aFiqlarWblZ7WmaTmCXAMIy6m89VQwHazEU3NDSe68PjM4B0RDXAGCLfNZ1GuO9bVrtzEwQp4asAwmDplEHmb6g7B3qsdL0a7PR/2ecYxDqTgcpb7Uk/xkljT8o9CsfjfGH08RjWgNy1ar5mQ5s02s2MbSr/Y3G0mYbK7MHB9rzmJa0wNJi1r3C5/tDXa/FVyC7vVXatjkLgkEKteUDXJDifEm1MJ7BoOb2NClJgCabqbifA5DHktH9llUUKr2PImqAGxJkjva7WBXNPw0yc0AbxrIkWla/ZAhuKod7V8RBm7SPCLqxPihOPk7bti/uHrUp/j+S5mlXyVA7WGu89LLruPUGudTzQQajAQdDZ0Kh2iwFJjAQxrTpIAGx5KqcqzxJwf8mSNP/8Ao8XlBbSotAAjM5ztgdoSb2vxgHebQjo1/wA86yX8WAqMZEy0bj+EED/dR7RccFJjcv8Am6HXKev0OmaWTI5UTjBV0c/2g4y8vcXgCSCMsxFp19PRU8K11ZwABg2J2CoYvirqjss2J0iNSBE8rLseCtFJrAYbmJ1IJnSLa+i6unjdWzFme26On4ZQ0HIAegC6GiwALB+1+zaHAAk7Hw1sNrI9DiznZ2mAWgG0QRrqT4bLltpNmlJtGlVrgWkbfHRcpx/H5Xhtu9N+XMxrZRr8RDT7wMO1E91pgydZAvfpErP4xxag4gOMneBmIvYePnqnik1ki/kJwuLRg4n97UGd2YhwykEi4B022K0MDxo0GlgFi6xJImYBIGwkHw8lnvxrA5rWuLg0vbFRuV7Q64M6W70b2jeFZwddomo0SAO6BpEuGYvG+hsNALXlegTVnLadco6PhuNa51R+Y5WsptzH/CXG+/vKgavtHkB9i7KC3QCJm23w9VlVKmUPmXOLnBzbyCAGl21gS4Tz1lZjuM+xcGCGl+VpdbM2ZE2OsR5QuRnueRs6OFKMEdfwZ2V4eXd0EmAf4RlEk8z8l2+ArgtN+vwXm+BzVGMjLDBDQR3SJIDSNXRE38V1/DK9NlPIXjMQASDALjy85Wa6ZY1YDj+Plr6bqkEyQIBMQdtxIXmBwZLzoS1waR0fZpygaRHoum4/jHuPsg5uZskON3wQ6ItN42XO1cSKTL1QTAEAEu118pC0aZ0yGWP2mjgsRW9qPZPvIBBJOaI+7pEGYvqFW7VVRTeMj++A19gHFl5EyLCbRrcebYfibGhoY2q59US2Rkae8c5DjvY35xyvtV6FOwdSNVz/AHyarXZAImXgSILhcxJOvLr7lKPZz+VLo5ipg6ji1zrueD74bAzuJEgHMJ743IHIwsXHNpNdDJfa59y8mwBMxEXXWdo8FkDn5yW5mtmmcsy2GscDa1yHAGZIssf7LhxZ5qFwtMZbbWIkWVUolkZme50xy+CE0STKsYrC5CWkyAXCY1ix3VWpUG23RYU76NrRebSAbMGA4NmbczfyQ6DQ1pBBAa8ggkbA7RfdRdWPsgP55O8wIHzPqrz8P3M8GHZXHlZjGQf85cCldDqztuyOKZ9kqHI5zjUc6waYkA6TbZcdxOtnxFcy4fvHkSJMFx1M63C0uy3FatJj8mQND2uOazjmGgPKBsFmYyk84io+RLnudGou7SVBOmwrkapVb7KkATEve62lwwb9HR4onC6+SvSqTZr2lLFtZkYAZNwRpfO4gTG0n1VOCANtxzH4oTJbT0vi/GWO9jBH9409RAMqj2l4rmpGLlr4+H6rD4eHvykFkDcg7QZF4n9VDEVXAOLnWzO1/ilUz5yqfolGNQ2kRWJyO1LQXiPekTA+EeijxHiBc41A94ZmLS0mSGyLXiRvfSyyqmII1dMabaWB3TPxOcOk3zOvte4dA/zJ7ebJNV2LD5TnkC151NiLC8TdaXCMeGuhrZiYmJ7zhJ1vAFgsWlUvpabxpqCjYfEBjw4bX+p/FX72lwUuFvk9Jo4wVYY8OEh0Ob93vABxn8LofFMfTIIzNBhjS3nBc18A2sMv4LhmcXeQ4hxFh8XadNvQKs0uDrOIJAm+kyIm8aj1WZY35LaRsPxppNmKREw2HuzTAl0BwjxgbLGpYx5fJJuc3eO9tCTeOvJCLXk5DUtJde4kiJ8YAHmh16MAEO97WBr6dVaopEW2WeIccc+qXOYJbMi2UkSPxKiO0r8mTKxrZnuzm1JjNPM/JZuU5hrBn5FM+ncfW36LTvZn+mjTZjX5S+YeXEk/eNpaJ0jy1PVZPEKxe68CLcuu+q0qmIEEmNLDUTzI3tNuqxquUHbn3TI+ZjwUIcuyU+FRs9m+LVWvLGvdBa4RMwIi02Hiut7McV9lUdnFgw7Ex6eXxXnmGxmV+YCNRa1itahxN4iCQYj65qvLjt2iWN8UaPbDG5niJGhkTBBG19P1WTh6Yyy7UvjXQBpLp83N9EPimIJdcu0GsG2n0ENtYQ0kCPaHzGVkiPrUq3HGo0Rm7ke3U+z7Tgn5KbGvFGoQ9rWtIcWG7XRbQwRz81xfZ3glWo3EEvdVJbl7rm5nO7tQFxf7w218lDs9+0HENpGk6qGgDKAWNJcIiMx+rrHqYx7SamHqPpkDNBJExIc4XiLCwG3rU34JKPkrcfc+m6mx7crQ4kB1oGYWzNHeHUE6nzVF1My5/tg5znOdDhrMR3iDaI8licSxr6jyXvLjzmx6jlcI+FxjMvepl5BN7elwforXuZncPZGrWzCet+mv15IA+ipmzY+vq6qF8lVRRbKRdDrW0BB+MfktQY4+zp07kOc50bG4bYc5a+3VZOBdDatie5ttD2G45WRXYjK6mY90MP8AqL/xSlGySmdD2fF3ljCfdE3lsmCRG8fUqvjag+0vNzFRwEtMkAmx2lS4X2n9hRMU2uc6qLEkD3SQ6wvq5UamOc95eGNbmc58Ccok6AQqnF82SUlZe4nTaYgaNbNv4gHSSIk3iOiqU63dHMH8QrWPxOaq+co70aaZTE6dFRp4Yzq03BgEeBUUuOSyzTw3EXtFmiL9By5oOL4m4gDL94u56z1QKeHMQZ5QDbzWhwrs57VwFap7BrmlzHvEh2VxaQ2XDcOHkUkkO65M2YLrbcvEwgVHgXBEnYayBOn1outxPZjCMYHOxjyX2bFAhpJBgFxfYdYsuWqUmCzST4x5JqhbndAKUwOUk+fhuo4ysWm2UTbeyLTa3LBcZDtANpElNjAxx7knqZid9QpLsTfBGhUIpFzYnMAb3cInTxA+pTV6w1GbntoZ256pqlGKV5/vBpFu6VX9tYCd/gCTc+fxVu2ypyokzEEXBM8/L8k9XEuO82hBrUMpsdp8bkD4IlOqDYwOutug9U9q7FvfQamTYEfV1ClQcZsbCTA0HP4oNXFkO/i5bAxvZG+2kC2ZsjTmLfCUtrQ1JMs+zhkhszqX6RB7v4rFd4Dy0+N1exWOJD2gC5B0vbYFVGvBtHxUoppWyubt0DIBCuOxYbED1PjdVxTzWEkzGiMME/TKefNO15FG/BGpVc+8ExuBpqbn1VvEU/3dEDUvqE6fw0dCgDAvI0McoPyRmYJ3dnSm4zsdQT53Scok0n5Ho4luHqOFVjnFtoa7LeLSYNlf4p2gbUpggU2mPdaTmALSDJyxY9Z0Wfi+EuLnP0zEu23JMKpU4Y8WLm+Raf8AZJfTlyJ710V6TGuBLnOmbgAG1oOuuvwRS3oTzmdd9CpUsINyVao0GRcm0j4qUpoUYvyX+McGFKoaZqNdHemn3m32mNuoVKnwppjvG+lrphiI2HwH4pHEExaw8lX9xKk3yWMLg2Zi0FxzNc02EDrPT8Ed2AY5w1IEC0CwGXSOgVH7S6TyMzG/inbWM/OAPNRal7JKq6NNuBZBHeG4lw6D89UgWsjvcjlsRYyJgWnxWca3hrOgU24iCCDHkFHbLyyfHoteyDnEvJNyTcgmbnZSGAoAEjNMc/08VVbVI+W1/RS9sQLbn7u23RKn7Eq9B6LCw917RfeTHSIur/FMJkZR/evcalP2sEd1pNSq2GjYd2Y5krJ+2Ek3PWXC/wAESrjHkCXHugNAnQagacyUUyVoI2m5gj2lRp1ED8yCiYvAgVHd8nvTIaBM96Ym2umiqnEnSdATrfaU78a42k36zKVMLQRmEaNc510Eeid2BYSIFT80F+IdGvhr05JjWJ3MdM3wKKfsLRdFEBkZTqNRM2N0I0mkwWjTS3kUFz77+npom9oRzv6n9UtrC0G9lGom2+W23JO0cmNtaxiPRVAT5es9dVJ4cN3bRupbRWWK9EaENiZ96RrJIPwQpgRYjrf0JQnVJ667wPL1TQSbH4z9bp0AWpRB94Nt0G/zVcYZnI/+MqU8/hr9dUz2Dr5qVURdBGNymxI8BCL7XbO4eJjy1VYxzi28pGIB59PX5bpbbHdEy7XvTfmd/NRBHXXqT6QhNeL3PhsfwTkN3dr1vpvdS2isJmtJaPRD9rrAb6KFN38ptvqPUJU+8NvS/wASpbRWTLwNOWm3zUPb9fkpUqRJtHhv1kepTBhOn9M/GE+AK1Pw6I7adlFsnUHcCE4bf3dNdSmxLgJSu7028eYTgiYvOuw+Cg2vt1AuIPjCKxofq4X0GkweWx9d1Fr2NMRAJ5+PNN7Ig9NdipVK2UjQ62vbrIKlmLiQ0XGpGaLbzqR1+aXIyAkgwJi97T4AJml0wbfWiIwAXhk872M6AnfoOaZ+IJIkENactyb6RKVDJMp5jHP0COWgC5v6DlM6qFNsSRBzaX/2M+Kdzf8Af8dbKDJIYQCDO+liPG+qRdG/pbpspNdbvDzUoGW2pGgGvUpAQdGxj8UwYdJ/M8oCVSsANzI10+JT0qwuZj5+sJiHHKSfgR8VA0ouNJjYfW6IWZmnKTE+XjOqEcIWnM2XdY6kRPhBQgDtpGDaSTH43APigxF7SdAUhUOY3BvEaT066KVN42gbEWt9c+idAMWMkfdnSdzv3vwlDfh9ct40gydo3RGvDAZIlsERqJ2U6FTV0hxi+wjQAW1sfRPkRWyGZ3GogyApUqk7tIuSJIIGky6w/RExAa64Pe3nQD3dfX0Vd9MTAcepsBeLST4fJSESZUbeAfSR4Zh81Ki8DUfGI/NRqNc0wL+Qgi0SBKJUcS2bAaxc3i+/jtaUUFkXPjcRyEuHjyUGsaWzNidD+FlEgOsBEyCYI1vNo5JiyGyJDdNAZtpefoqVEbIAtBmddbaHxH1ZJwnSbaiTrOsJ2PIiSRraJBttaOYiED2xNpaBsLD5QpURsKyfEneY+JRWDnUAQKjCB7pPKBMefr6pAz94t2gn9UUCZpU+FmYz6jkfCPeTt4b1EzEkE6zc3ukkpUJNkRwaI78m5Jy6/FT/ALOIFn7H7vnsUklB9jAnhpI94W/lNza57yvs4eSGy4Xknu8hFrpJJySocG7BV+FXnNoY90RzNjbcpUuF697mNJNhYgk21+CSSg+iXkNR4WOeo5aepU/7JNu/00/VMko0iVkv7LgXdPla99JUKvDyfvCCRbL+qdJKlYWW6vBssOzgk82zpFveVSvwQNkh224G99kkkIVj4fhhMgPjuzpbSdJSo8OE677ibmJNykkmkgbAN4N3iS4Xn7umnWEhwvvDvfCRrO5SSU2g8CrcKJYDn3uMuvxUWcLkEyLmdCIkdCkknRCyTuDnKG+0MOvpcGZ1m/6obMCWT3gZgnukSCAYkO5nVJJSpWRt8EncOE69NOV/FRp8JLp78QJEDTfnPL0SSSSG2Rp8JBaQTJ1m/S1yVCtwIyD7Q/wju6WnmkkhEWxjwUlo/eH08+fVR/sgtcW5+f3fHr0SSU0JsM7g5YSA/wCB8f4uqr1MCT94Wt7v/wCkkk4ik6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 descr="https://encrypted-tbn3.gstatic.com/images?q=tbn:ANd9GcTtWPQhNM15ErI904C7iklNBF3iZj7dszpmTudMmtVJ_DacxudV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719" y="2071678"/>
            <a:ext cx="601172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7155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Гидроэлектростанции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(ГЭС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)-производят 19 % электроэнергии.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В мире построено 20 крупных ГЭС мощностью более 3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кВт.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Крупнейшие ГЭС мира построены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в Бразилии (Итайпу-12,6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кВт),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 США (Гранд-Коули-10,8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кВт),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вВенисуэле-Гури10.3млн кВт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Россия-Саяно-Шушенская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6,4млн кВт. </a:t>
            </a:r>
          </a:p>
        </p:txBody>
      </p:sp>
      <p:sp>
        <p:nvSpPr>
          <p:cNvPr id="24579" name="AutoShape 3" descr="data:image/jpeg;base64,/9j/4AAQSkZJRgABAQAAAQABAAD/2wCEAAkGBhQSEBUUEhQVFBQUFxQUFRIVFBQVFRgUFBUVFRgUFhQXHCYfFxkjGRQUHy8gIycpLCwsFR4xNTAqNSYrLCkBCQoKDgwOFw8PGikcHBwpKSkpKSkpKSkpKSkpKSkpKSkpKSkpKSkpLCkpKSwpKSkpKSkpLCwsLCkpKSwpKSwsLP/AABEIAKIA8AMBIgACEQEDEQH/xAAbAAACAwEBAQAAAAAAAAAAAAACBAABAwUGB//EAD8QAAEDAgQDBQUGBQQBBQAAAAEAAhEDIQQSMUETUWEFInGBkQYyodHwQlJiscHhBxQjU/EVM3KCFkOSssLS/8QAGgEAAwEBAQEAAAAAAAAAAAAAAAECAwQFBv/EACMRAAICAQUBAQADAQAAAAAAAAABERICAxMhMUFRMgQiYUL/2gAMAwEAAhEDEQA/AMxTRCmtxTRimvfk+fgXFNGKaYbSRCmgIMBTRCmmBTRCmiRwLikiFNMBisU0SODDhq+GmBTRcNKRiwpqxSTIpIhRRICvDV8NNcJXwkpAU4anCTnCU4SJAT4anDThpKcJEgJ8NVw05wlOCiQE+Gq4acNJDwkSApwlRp9E3w1RpJyAmaaE007w0JpokUCZpIDTTppoTTTkIEjTQmmnTSQGmgINBSRCmtxTRCmokuDAU0QpphtJGKaUhAuKSIUkwKaMU0SECwpIhRTIpIhRSkcCwpIhTTIoohRRIQKimi4aaFFWKKUjgU4asU05wlfDRIQJ8JThJwUlYppWCBLhKcJO8JXwkWHAhwlOEnuEpwkWCBDhKjSXQNJCaKLCgQ4ao008aKE0U5FAiaao0k6aKE0U5CBI0kBpJ40kJpIkIEjSQGknTTQmmnIQWKaMU1s2mtAxY2NqGApIxSW4YjDEWChgKSIUkwKaIUkrDoLikiFNMCkjbSSsOgsKaIU00KSIUUrhQU4aLhpoUkXCSuOooKSvhJvgqcJK4UFeEr4Sa4SvhIuOgpwlfCTXCU4SVwqKcJThJrhK+GncKCnCQmkneGq4SLhURNJCaSeNJCaadxVETTQlidNNAaadhUEzTQGmnDSQmmnYVBM0kJpJs00JYnYKGcIgFyKHbRe4NYA4nRokk+ACeDcQTai4a6hw/Mari38Tt2mOtC0a1cmMWdKTh4tP7KCliv7T42s7l80b6HtnZDUbWrm0nYrehfn3vX8leTEN7xpw0wTYkyfyCW+g2mdUBEAkWYp4AzMmfu/Jafzjv7VTyaUb2P0e0xwIwlG4l39qp6D5oxiHf26njARu4/Q2hlEAsG1T9x+2yJtR0kZHDr6/L4pbuP0e0agK8qEOP3XeiXrYdxqAhz2i0gAxHQ5dZjylJ6q8GtIZYQdCD4FXlWGBwXDDoDu8QdOQiOv7pozyPonuoNsHKplRX5FUSeRT3F9DbKLVWVFJ5FR08vr1RuIVAciJ1ONxKknkkB2SziufAILi6IMZjAzH0sOu6nLU54KWn9GKrwHNbqXAkRcQOf1siLUFHAsYBkGUDMQ1tmjMZPd9FoQnjqfSXpmZagLVqWoHWV7i+k7RmWICxaEoCU7k7Zk5qBzUb5vcbRKxdUPL0Ke4G2fPfZ/tNlOuyq/Pma4OuGkG0HSI1K9z/wCd0Xbxa0ifPRfLKeNJP2fQcvHwW7cS77Rb4Qd/JY5aGPjFjr5H1nD+11Aj3xNvw+OqfpdtsdBFxzBBtsvjra1xcN6lpP6Jtri4y6o7qAHDTkAQD5LJ6MdM2Wv9R9bf2xTH2vgssf2kzhuGaDaLEb9V86w1JpMw519JPrquvSLftUwepbJ+J0MqNtmi1UdevjGsBzVBI232tZVW7WNUiGaXYAMziYI0EfnA3KTbQY8gOpMJAnLkAGw0JvoBddTBYkU7MYxvg1rfO36KdkrcFMRhXsDZpg5g1sNkhrAZcSev11wGIBMGiRLwyDmtQaB33chYeh8++O1rSS22sn6+gjPatOLuZeDGt9vHT4IekO55sYxrtKLsznimAc0ikC3vOHKAPjyKYq4mmzO5rbUmwyCbyHQBzBM36LrYjH0XNcDUDS+A5zYBIBFpPS3gUFDFYVhnOCRoTc2ty1EqdpjujkYnF0m8Onw3OzgOc1rjN2d3fWT6Qt8F2hTe+o4AxSOUOkxDWi8Te4I9Oa7DMRQcCA73tTFz5/UK6eCoENaAA1tsoEA+O5S2mO5yab6baOeHA1Qy2ZxkuJmL2tJ20VvqUQxjAXFr6mT3qk6Fx7xM2kLtf6bSLgTeBDW6NA5ws6XYVPiF7jmMywT3WC9m9bn1RtsLHOxFOn/TpEvGYOiHVA7ut1kGdtd1rjGMOVjnPbmzEAOe13dGs6j9k1hewBn4lV2Z4LssGzWmQGjnY6lBhvZ8l/EqulwLg0NiAwl0TzMOOiKZBKMsfkhrS9zRUdlBD3NMxMg7QAta+XhnvkaAnMdDbWbHqsqfYrqtTiVSQKbjwm75RbM7qYQ4vs6pXe6jdtJhY41I98jK7KBPPUojIJQ1h2w3K15cQLEuzOMbk7rDCO7s53HMc13z0gGbCw9UHaGFqNeBTguqAtJP2REZtLwXLjdth2GoU6dOKpD2jcyAZOcDQc7qeUHB22kmpOd3d+zmsQ6YLh5WKmJqmLOM797Qaa+JsuP2lgDUyZvejM4/jfBInkBA/wCqHBUGhrmtEshznOmcwb3Gjp3jPkVNn0ODv0qTgAC57ogZiTJiBJgROqmCxBcyecxebSQD5gT5rwPaFN9MSXvAcY994Bkxz8fRe37PxLXMB92O6B0aALeoTtKBIek7xKooXX/S9+a4vbGPfSY0tgkvp0+8Ld50TZElHZLz0XH7d7dp0WXqtYTInukixvl3AMHyXReZHK8yNfC+y+RfxHo0qdWab8znBzngOacrpsLC29leKbcGeWVUckYmmC25dzl3oNSt6XabBHdkb5SdeuaRpsuFSqi8Nn8cOPj4KxWMmD5XPqREQvXeEnkyz0Q7aLn91obEkExM8jAubRoLo2dt1CSRNrwNQAZkHx/VcA4gOAALiYJcHOGvSOm0qMkWDTAvIAJHnt4SpoFz0De33yMpJmxBMGdwfrZEfaB41ebaCxI5arhNa8bf9pHLQzy8lbHHZwPKOU6aooguzvN9oql4cfAn9BoJRs7bdMyOlz9fBcmnWcWZSRrIdkBMgDuiBN503QUmjQ5pvli8XvI2U1RVmdk9u1DN9bTEa8jFtFqO26kiXEyYIm97cp8vJcTgkRqZv0AnwTAYQeR8iZPUjwSriO2R2W9tg2y6c501MXEXjQpyj2tnkQ0GBAaXk+gP66rgZHDb1mPJwW78wJBGUg311Gok9VLxRSzZ3T22WkDM46agiIsQCDqm6HariJJfB01aCCTBk7WhcIVhoI2nQiedwYKbNZrACJDhG7SCL2sPC3is3iaLM7NLtCsAYzaayImJ1NtOq3p9t1zoQNfEHafrZec/1kRLjItc7eO6Kn7TR7rRHOwP/u2RUq56ul2jXi7/AEF4Nh85XQw/aNUAAvE3NztA/deBHtO6b3OwO9+gutH+01UxLo0tDQI/NKo1qI+m4fGO+06d9R8R6rZnag3PT/C+fUu3S5tiA6O9a3laDql8V7SVAO6W8zpHmYBOm0JVL3EfQO08UX03NYQ1xENfAJHO0yVwsD2GWGXVqrjvLmhp/wCu68n/AOR1LzAMA2e6PAjmlcR2/VMt4hbHUgT+mvwUvBMW6e47Vo1S6KdVrW27xb3geoAgpetxKdIlkVzBzRT4ZiD921idF4t/tHWAIL3TsQ9LVO3qpmar/J0CPopbSDePXUfbGi6vwA1oYGucKrjN/ukRa+4OyDC+2gNA1uG0HM+WB2zGtId7u8/vy8PiMWTuXby6DyjXzSVXtNzW90wB1bE39d1m/wCPl4Xj/IXp9mq4luUf1WtIEkkwL7dIg+vRea7V9rKLGe+K5sWtY4gBzTIJJBEzGi+YPxWexJ0mc9viYHmudi8O5mhzE7kjujcq8dBzyLLXlcHou2vb+tVcQ55iYysMN+GvmlqPZmdvExD+EzZpMOdNwCPsA3ufRcDCYkUTma1rn7VHAkN6sGk9SCsq2Lc85nuLnHckE/Fb46fiMnlPZ031GERlf4XF+dtVq2sIAyEtFoNp8bysaNSZIB5EgkCDsXEz9dVbSAO4NRzLr2858l2NnJBsyvbdp2AA0J0BN/8ACt+ZvvZo2B1k8yVMO8tIM3MiANZmSTrO3kqrnM6SGzyAy21kxY/mlIoNqjmhoc4OlwtBPevrM/Dp5om12Nbo4OtBIaN9w7VLNcYu4ibRbflPiqpU8t4JE2Ja6DfSZiUBA9SxrpBAgj7Wpv4LpYXCvc0vBiATmz5DOt2kEuPgR4rjfzgJyuBM9QIPOxuo2q37LSJ3kwfj+SlqRpwegZiizSo0z9h2Z0W0mLf4QfzGbvXB0BgCw0nmY3XEp1y03M30iDPLST9aKDFmfdJ6EQLdY6qVgOx1zi5IJJPqTygK6uK7sgiJ0zAOj/j9arknEOiwAnkT+jRKpkz7s33uI5WvKKhY6YxvN0SLgiOqp2MJmJIGpMfBLMxPgJ1m532/Q/FYVKgJOh/DJB8gioSPNdmEwQNZghvrZSiQD3jDTPu3J6cvPZK/zXcABLQSRlyuJJAbP/yHxUbijBBJ6SI/WTdEMJOg2u21yQDyO8cuXRG7tPKYYDl+9ffTUWK5xx0XdDTt3cvPlf4oKuMzN1AGgDWDfb4WCVRyOf69lsS7zzRbp9aLSj2s14MvdG4A9Jjw35rg1MRMjKTG4c5rvTTyQM2h+l+84yOhAd9Sr20KzO3ise2f6ZLhzkk+UCAEs3tSCIBd6266BIvc6RNWBtcDlqR47rF9dzTBtp72Y9ddkbY7Hd/1IG4aR4kDW3msX44AQHNE6g5gPQLkMxzgIlsD8P7Si/mMwkj6/ROiE2x4Y2DfK7w0gW8d0WLeMgJ7kTDg5lxyMkzrsuLW7Sv3NfGw/RJVMZeScx+A8ApyhF44tjxxeQAhxjnFzPIfNIV8YXHaOXzWBcSZJmVannI0WMBh3l5lSDH7hDlnT5KnK4GdKmQ10mo0nlMj0IN1u/tASYgt2boJNp2XNcBOs/kPRa4YEmGxexcZgaJyQ0bCsCZdkvNyf/yFHV7WkDp3R6+aJ+VmgLp+1ZoO0gRprv8AmjwlLM+C22hNmgHnfXkmTBmKtrA87ucb7b80TaxI+z6usB0CYxbmBu5d+EafpGqSfitmibbuP5CEEpSbtrGbgRzEn/7SVu6oXEmXW3i1reH5pRlUxJgmwEmRHgPmtG4kEgvaDGh0jrER8EdiqNUKlMAWl09fXSFk/JBuByDXT63WNeoXfaGUaG0+nwQtoQ0uFQECJteeQB112SkKm7HsGjhziUTat7kkHUBrvyPnfqkuK0cwed5PyUZjybQSefeJ/NEoKsfGJA+y4jYzBHhHzVnENA2t95oERFra6JVj3yCTI5G3j3UT682AcHToRI6GTfn4QgKm9bEEnM4E5twRc+MK/wCZsNT0cNPOxKzb7osGaySSZO8bC23URqsK+OnV2aPHyvF0SFRkPvcOjrA6wYvCbxFdrKZbJvHdnfwj4zuuTS7ULRYi83PePK0iAsn43NAc6Ryj4/QS9KWDDNcjUzyBNrLSlWBF5nWW3HQG5hKCmTZve6DMY9EbqbWzJaPCXO8r2WkjqhupUaT7o2uTl22i5utDi2/dyjclxJO9pEC659TEmJY3xOp9NkpxS73gSVD1F4Cwk6OIxjRdoJ8JA8LpN9Uuu4kDkga2Da5WD5WeWT9NMcUaVKp2sEAM7Kg5GVmv7M06KaOS0cSLH5/FZqArZf1JCLuiEmFEDjKWecIpIfoS1wzCRy0nzGyZdh6jnXDWCbZ3BoHqRbqf1WlLtQXysYCd4BdoRbZlilcbVeXZnSCTPLyH7K5MfQ6oA0ezxAPwsSR6JenLnDUzoBr5BZsqyb94jnceEJ6ljAAJZDjN5DW6WAbF9rk+SUjiDOpiHEwSSLgCdOfOPFDSpknK1smDoQljVcdSU/S7NAAdIJicsE35W16pJsHx2YPpGYOVt4Ik2Itff5JkMbTkOgugZRAMX1J6jbqsn4eBJJIPK0uGok8pv4qn4wacMTuZMiOR+abF2a4iqTDoExAO0DQfRCxDXfZ3kHT6Kxr67xtmF46kIGvtEnoP3SkFiMsoiTnvFvqUWZo1J9Y/LRL8b7gAN7m59TZZEEk/En5pvL4Oo3TxDG8zPK3xI5oHdpGZaA3w/NYtw/NdXsz2ar4j/ZZLfvXDfNzoCXXYVRzHYsm5AJPMBFTa5wgDWbD5Er6D2J/DMZhxamc/26QHoahgfA+a5vtJ2yzBVOHh8MKVRhOapUaHPna5J8Yt4LPdxX+l0Zw2ezNUUuK9uSlbvPOWT+Fpu7yEX1SFR9Fk61HczIb8ysMb2rVrOzVHueZm536DZUMUHWeJ/ELH90LVngHgwn9ok20b91oj/KzfRB9wz0Niqfhxq0gj4+ioABHL/XQceEYwi8wrq1j18Vk58qxVMRqOqm66RVX2AEYqlWCD0UyoxxfjG2vS5CrKqyclQKctdoUfC7qSrBVEpqOxFOKFRRY5ZWcmiUBtnmnsZ2k6o/O+HOgC4Gg2A2SBeqDVazjol4z2M0aTnuhovc25BXTcJMjzM2+v0WuFxdNjLtzPJIJ2DY0A5qNwgdJksEEtLojwne3JUsiGjbC4gFwy8MG93NFzzkg9T5Hz0xeOJYHCzm9wkRBBkg5Yt/hculT70C8yB1mwRmWy0joQZ2voiWwqpGcF2hlBD+807Brc0/8AI6DeFTcQCbt0nKG2DRJIPMwTuSsqb2tExmdOhHdjnG6J+KLzECTYNDd+gC0xhdsT5KdUAMmXO6i3xusTEWmV3sD7E4mr3qkUW/eqnKY6U/ePoF3sD7O4Gj/uVBVNpL6jaVPXZoOZw8SPBZvUXMlLE8h2b2O6qYY0uP3WDM702XpOzvYGo539dzaYj/bH9SpHUNsD4ldt/tVhKQycSW7MwzA1kxpNgdeZ3Wbv4hUqYJp4aqREZj3W+duvNYZa7XGKNMdOeWMO7IwmDv8Ay1Sq8WcXgPcD0pmG/Ao8T7XVYmlgqzmgf+rIYBzhogKdlfxDoYx3DxTRROlOuLx+GpzHXadtVzf4g9mvbTAfX7rbsAfmpv5QBcnreFjOWT5LhYnOxH8Uq8ZadOlTvqMzjPjmXnsf7QVMQ9z8R33O1dEO5bWNlyiiZJW2GKT4Jycrk2q4YasMjluPJZNbzRHu+KyL5W+Sxx5fZmpDNTkjAa7eDyOnqsYVKLtlVNHUi03VZFGVSPDS6KQen5J41ZPKALSCrzIi2EJCHjD4HJMyuVTqapgTnJcMIXYRCAlW8oVGTngaRFFFFBRa0KiirEhmSee7+m3qL+qii00+2LLpFYYQWka5hdBjDLpOp1PmVFFT/JP/AEYhfVfYnCsbgOI1jRUg/wBQNAfv9oXUUUZdIfp0cKwHDPcQC6D3jd3vN31XlOxezaTq781Km6HnVjTv1Cii5X+Wao9tSwNNoGWmxv8Axa0fkF86/iHin8UNzOy/dzHLry0UUWGP7Ro+jylHVPAzTM7Gyii79PtGGfQg9bHQeH6KlFtp/sh9Gblm5RRRr9l4ECLZUosvCvQVAoohjYbCrUUW2JkWCqCii1zBGaiii4zUiii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1" name="AutoShape 5" descr="data:image/jpeg;base64,/9j/4AAQSkZJRgABAQAAAQABAAD/2wCEAAkGBhQSEBUUEhQVFBQUFxQUFRIVFBQVFRgUFBUVFRgUFhQXHCYfFxkjGRQUHy8gIycpLCwsFR4xNTAqNSYrLCkBCQoKDgwOFw8PGikcHBwpKSkpKSkpKSkpKSkpKSkpKSkpKSkpKSkpLCkpKSwpKSkpKSkpLCwsLCkpKSwpKSwsLP/AABEIAKIA8AMBIgACEQEDEQH/xAAbAAACAwEBAQAAAAAAAAAAAAACBAABAwUGB//EAD8QAAEDAgQDBQUGBQQBBQAAAAEAAhEDIQQSMUETUWEFInGBkQYyodHwQlJiscHhBxQjU/EVM3KCFkOSssLS/8QAGgEAAwEBAQEAAAAAAAAAAAAAAAECAwQFBv/EACMRAAICAQUBAQADAQAAAAAAAAABERICAxMhMUFRMgQiYUL/2gAMAwEAAhEDEQA/AMxTRCmtxTRimvfk+fgXFNGKaYbSRCmgIMBTRCmmBTRCmiRwLikiFNMBisU0SODDhq+GmBTRcNKRiwpqxSTIpIhRRICvDV8NNcJXwkpAU4anCTnCU4SJAT4anDThpKcJEgJ8NVw05wlOCiQE+Gq4acNJDwkSApwlRp9E3w1RpJyAmaaE007w0JpokUCZpIDTTppoTTTkIEjTQmmnTSQGmgINBSRCmtxTRCmokuDAU0QpphtJGKaUhAuKSIUkwKaMU0SECwpIhRTIpIhRSkcCwpIhTTIoohRRIQKimi4aaFFWKKUjgU4asU05wlfDRIQJ8JThJwUlYppWCBLhKcJO8JXwkWHAhwlOEnuEpwkWCBDhKjSXQNJCaKLCgQ4ao008aKE0U5FAiaao0k6aKE0U5CBI0kBpJ40kJpIkIEjSQGknTTQmmnIQWKaMU1s2mtAxY2NqGApIxSW4YjDEWChgKSIUkwKaIUkrDoLikiFNMCkjbSSsOgsKaIU00KSIUUrhQU4aLhpoUkXCSuOooKSvhJvgqcJK4UFeEr4Sa4SvhIuOgpwlfCTXCU4SVwqKcJThJrhK+GncKCnCQmkneGq4SLhURNJCaSeNJCaadxVETTQlidNNAaadhUEzTQGmnDSQmmnYVBM0kJpJs00JYnYKGcIgFyKHbRe4NYA4nRokk+ACeDcQTai4a6hw/Mari38Tt2mOtC0a1cmMWdKTh4tP7KCliv7T42s7l80b6HtnZDUbWrm0nYrehfn3vX8leTEN7xpw0wTYkyfyCW+g2mdUBEAkWYp4AzMmfu/Jafzjv7VTyaUb2P0e0xwIwlG4l39qp6D5oxiHf26njARu4/Q2hlEAsG1T9x+2yJtR0kZHDr6/L4pbuP0e0agK8qEOP3XeiXrYdxqAhz2i0gAxHQ5dZjylJ6q8GtIZYQdCD4FXlWGBwXDDoDu8QdOQiOv7pozyPonuoNsHKplRX5FUSeRT3F9DbKLVWVFJ5FR08vr1RuIVAciJ1ONxKknkkB2SziufAILi6IMZjAzH0sOu6nLU54KWn9GKrwHNbqXAkRcQOf1siLUFHAsYBkGUDMQ1tmjMZPd9FoQnjqfSXpmZagLVqWoHWV7i+k7RmWICxaEoCU7k7Zk5qBzUb5vcbRKxdUPL0Ke4G2fPfZ/tNlOuyq/Pma4OuGkG0HSI1K9z/wCd0Xbxa0ifPRfLKeNJP2fQcvHwW7cS77Rb4Qd/JY5aGPjFjr5H1nD+11Aj3xNvw+OqfpdtsdBFxzBBtsvjra1xcN6lpP6Jtri4y6o7qAHDTkAQD5LJ6MdM2Wv9R9bf2xTH2vgssf2kzhuGaDaLEb9V86w1JpMw519JPrquvSLftUwepbJ+J0MqNtmi1UdevjGsBzVBI232tZVW7WNUiGaXYAMziYI0EfnA3KTbQY8gOpMJAnLkAGw0JvoBddTBYkU7MYxvg1rfO36KdkrcFMRhXsDZpg5g1sNkhrAZcSev11wGIBMGiRLwyDmtQaB33chYeh8++O1rSS22sn6+gjPatOLuZeDGt9vHT4IekO55sYxrtKLsznimAc0ikC3vOHKAPjyKYq4mmzO5rbUmwyCbyHQBzBM36LrYjH0XNcDUDS+A5zYBIBFpPS3gUFDFYVhnOCRoTc2ty1EqdpjujkYnF0m8Onw3OzgOc1rjN2d3fWT6Qt8F2hTe+o4AxSOUOkxDWi8Te4I9Oa7DMRQcCA73tTFz5/UK6eCoENaAA1tsoEA+O5S2mO5yab6baOeHA1Qy2ZxkuJmL2tJ20VvqUQxjAXFr6mT3qk6Fx7xM2kLtf6bSLgTeBDW6NA5ws6XYVPiF7jmMywT3WC9m9bn1RtsLHOxFOn/TpEvGYOiHVA7ut1kGdtd1rjGMOVjnPbmzEAOe13dGs6j9k1hewBn4lV2Z4LssGzWmQGjnY6lBhvZ8l/EqulwLg0NiAwl0TzMOOiKZBKMsfkhrS9zRUdlBD3NMxMg7QAta+XhnvkaAnMdDbWbHqsqfYrqtTiVSQKbjwm75RbM7qYQ4vs6pXe6jdtJhY41I98jK7KBPPUojIJQ1h2w3K15cQLEuzOMbk7rDCO7s53HMc13z0gGbCw9UHaGFqNeBTguqAtJP2REZtLwXLjdth2GoU6dOKpD2jcyAZOcDQc7qeUHB22kmpOd3d+zmsQ6YLh5WKmJqmLOM797Qaa+JsuP2lgDUyZvejM4/jfBInkBA/wCqHBUGhrmtEshznOmcwb3Gjp3jPkVNn0ODv0qTgAC57ogZiTJiBJgROqmCxBcyecxebSQD5gT5rwPaFN9MSXvAcY994Bkxz8fRe37PxLXMB92O6B0aALeoTtKBIek7xKooXX/S9+a4vbGPfSY0tgkvp0+8Ld50TZElHZLz0XH7d7dp0WXqtYTInukixvl3AMHyXReZHK8yNfC+y+RfxHo0qdWab8znBzngOacrpsLC29leKbcGeWVUckYmmC25dzl3oNSt6XabBHdkb5SdeuaRpsuFSqi8Nn8cOPj4KxWMmD5XPqREQvXeEnkyz0Q7aLn91obEkExM8jAubRoLo2dt1CSRNrwNQAZkHx/VcA4gOAALiYJcHOGvSOm0qMkWDTAvIAJHnt4SpoFz0De33yMpJmxBMGdwfrZEfaB41ebaCxI5arhNa8bf9pHLQzy8lbHHZwPKOU6aooguzvN9oql4cfAn9BoJRs7bdMyOlz9fBcmnWcWZSRrIdkBMgDuiBN503QUmjQ5pvli8XvI2U1RVmdk9u1DN9bTEa8jFtFqO26kiXEyYIm97cp8vJcTgkRqZv0AnwTAYQeR8iZPUjwSriO2R2W9tg2y6c501MXEXjQpyj2tnkQ0GBAaXk+gP66rgZHDb1mPJwW78wJBGUg311Gok9VLxRSzZ3T22WkDM46agiIsQCDqm6HariJJfB01aCCTBk7WhcIVhoI2nQiedwYKbNZrACJDhG7SCL2sPC3is3iaLM7NLtCsAYzaayImJ1NtOq3p9t1zoQNfEHafrZec/1kRLjItc7eO6Kn7TR7rRHOwP/u2RUq56ul2jXi7/AEF4Nh85XQw/aNUAAvE3NztA/deBHtO6b3OwO9+gutH+01UxLo0tDQI/NKo1qI+m4fGO+06d9R8R6rZnag3PT/C+fUu3S5tiA6O9a3laDql8V7SVAO6W8zpHmYBOm0JVL3EfQO08UX03NYQ1xENfAJHO0yVwsD2GWGXVqrjvLmhp/wCu68n/AOR1LzAMA2e6PAjmlcR2/VMt4hbHUgT+mvwUvBMW6e47Vo1S6KdVrW27xb3geoAgpetxKdIlkVzBzRT4ZiD921idF4t/tHWAIL3TsQ9LVO3qpmar/J0CPopbSDePXUfbGi6vwA1oYGucKrjN/ukRa+4OyDC+2gNA1uG0HM+WB2zGtId7u8/vy8PiMWTuXby6DyjXzSVXtNzW90wB1bE39d1m/wCPl4Xj/IXp9mq4luUf1WtIEkkwL7dIg+vRea7V9rKLGe+K5sWtY4gBzTIJJBEzGi+YPxWexJ0mc9viYHmudi8O5mhzE7kjujcq8dBzyLLXlcHou2vb+tVcQ55iYysMN+GvmlqPZmdvExD+EzZpMOdNwCPsA3ufRcDCYkUTma1rn7VHAkN6sGk9SCsq2Lc85nuLnHckE/Fb46fiMnlPZ031GERlf4XF+dtVq2sIAyEtFoNp8bysaNSZIB5EgkCDsXEz9dVbSAO4NRzLr2858l2NnJBsyvbdp2AA0J0BN/8ACt+ZvvZo2B1k8yVMO8tIM3MiANZmSTrO3kqrnM6SGzyAy21kxY/mlIoNqjmhoc4OlwtBPevrM/Dp5om12Nbo4OtBIaN9w7VLNcYu4ibRbflPiqpU8t4JE2Ja6DfSZiUBA9SxrpBAgj7Wpv4LpYXCvc0vBiATmz5DOt2kEuPgR4rjfzgJyuBM9QIPOxuo2q37LSJ3kwfj+SlqRpwegZiizSo0z9h2Z0W0mLf4QfzGbvXB0BgCw0nmY3XEp1y03M30iDPLST9aKDFmfdJ6EQLdY6qVgOx1zi5IJJPqTygK6uK7sgiJ0zAOj/j9arknEOiwAnkT+jRKpkz7s33uI5WvKKhY6YxvN0SLgiOqp2MJmJIGpMfBLMxPgJ1m532/Q/FYVKgJOh/DJB8gioSPNdmEwQNZghvrZSiQD3jDTPu3J6cvPZK/zXcABLQSRlyuJJAbP/yHxUbijBBJ6SI/WTdEMJOg2u21yQDyO8cuXRG7tPKYYDl+9ffTUWK5xx0XdDTt3cvPlf4oKuMzN1AGgDWDfb4WCVRyOf69lsS7zzRbp9aLSj2s14MvdG4A9Jjw35rg1MRMjKTG4c5rvTTyQM2h+l+84yOhAd9Sr20KzO3ise2f6ZLhzkk+UCAEs3tSCIBd6266BIvc6RNWBtcDlqR47rF9dzTBtp72Y9ddkbY7Hd/1IG4aR4kDW3msX44AQHNE6g5gPQLkMxzgIlsD8P7Si/mMwkj6/ROiE2x4Y2DfK7w0gW8d0WLeMgJ7kTDg5lxyMkzrsuLW7Sv3NfGw/RJVMZeScx+A8ApyhF44tjxxeQAhxjnFzPIfNIV8YXHaOXzWBcSZJmVannI0WMBh3l5lSDH7hDlnT5KnK4GdKmQ10mo0nlMj0IN1u/tASYgt2boJNp2XNcBOs/kPRa4YEmGxexcZgaJyQ0bCsCZdkvNyf/yFHV7WkDp3R6+aJ+VmgLp+1ZoO0gRprv8AmjwlLM+C22hNmgHnfXkmTBmKtrA87ucb7b80TaxI+z6usB0CYxbmBu5d+EafpGqSfitmibbuP5CEEpSbtrGbgRzEn/7SVu6oXEmXW3i1reH5pRlUxJgmwEmRHgPmtG4kEgvaDGh0jrER8EdiqNUKlMAWl09fXSFk/JBuByDXT63WNeoXfaGUaG0+nwQtoQ0uFQECJteeQB112SkKm7HsGjhziUTat7kkHUBrvyPnfqkuK0cwed5PyUZjybQSefeJ/NEoKsfGJA+y4jYzBHhHzVnENA2t95oERFra6JVj3yCTI5G3j3UT682AcHToRI6GTfn4QgKm9bEEnM4E5twRc+MK/wCZsNT0cNPOxKzb7osGaySSZO8bC23URqsK+OnV2aPHyvF0SFRkPvcOjrA6wYvCbxFdrKZbJvHdnfwj4zuuTS7ULRYi83PePK0iAsn43NAc6Ryj4/QS9KWDDNcjUzyBNrLSlWBF5nWW3HQG5hKCmTZve6DMY9EbqbWzJaPCXO8r2WkjqhupUaT7o2uTl22i5utDi2/dyjclxJO9pEC659TEmJY3xOp9NkpxS73gSVD1F4Cwk6OIxjRdoJ8JA8LpN9Uuu4kDkga2Da5WD5WeWT9NMcUaVKp2sEAM7Kg5GVmv7M06KaOS0cSLH5/FZqArZf1JCLuiEmFEDjKWecIpIfoS1wzCRy0nzGyZdh6jnXDWCbZ3BoHqRbqf1WlLtQXysYCd4BdoRbZlilcbVeXZnSCTPLyH7K5MfQ6oA0ezxAPwsSR6JenLnDUzoBr5BZsqyb94jnceEJ6ljAAJZDjN5DW6WAbF9rk+SUjiDOpiHEwSSLgCdOfOPFDSpknK1smDoQljVcdSU/S7NAAdIJicsE35W16pJsHx2YPpGYOVt4Ik2Itff5JkMbTkOgugZRAMX1J6jbqsn4eBJJIPK0uGok8pv4qn4wacMTuZMiOR+abF2a4iqTDoExAO0DQfRCxDXfZ3kHT6Kxr67xtmF46kIGvtEnoP3SkFiMsoiTnvFvqUWZo1J9Y/LRL8b7gAN7m59TZZEEk/En5pvL4Oo3TxDG8zPK3xI5oHdpGZaA3w/NYtw/NdXsz2ar4j/ZZLfvXDfNzoCXXYVRzHYsm5AJPMBFTa5wgDWbD5Er6D2J/DMZhxamc/26QHoahgfA+a5vtJ2yzBVOHh8MKVRhOapUaHPna5J8Yt4LPdxX+l0Zw2ezNUUuK9uSlbvPOWT+Fpu7yEX1SFR9Fk61HczIb8ysMb2rVrOzVHueZm536DZUMUHWeJ/ELH90LVngHgwn9ok20b91oj/KzfRB9wz0Niqfhxq0gj4+ioABHL/XQceEYwi8wrq1j18Vk58qxVMRqOqm66RVX2AEYqlWCD0UyoxxfjG2vS5CrKqyclQKctdoUfC7qSrBVEpqOxFOKFRRY5ZWcmiUBtnmnsZ2k6o/O+HOgC4Gg2A2SBeqDVazjol4z2M0aTnuhovc25BXTcJMjzM2+v0WuFxdNjLtzPJIJ2DY0A5qNwgdJksEEtLojwne3JUsiGjbC4gFwy8MG93NFzzkg9T5Hz0xeOJYHCzm9wkRBBkg5Yt/hculT70C8yB1mwRmWy0joQZ2voiWwqpGcF2hlBD+807Brc0/8AI6DeFTcQCbt0nKG2DRJIPMwTuSsqb2tExmdOhHdjnG6J+KLzECTYNDd+gC0xhdsT5KdUAMmXO6i3xusTEWmV3sD7E4mr3qkUW/eqnKY6U/ePoF3sD7O4Gj/uVBVNpL6jaVPXZoOZw8SPBZvUXMlLE8h2b2O6qYY0uP3WDM702XpOzvYGo539dzaYj/bH9SpHUNsD4ldt/tVhKQycSW7MwzA1kxpNgdeZ3Wbv4hUqYJp4aqREZj3W+duvNYZa7XGKNMdOeWMO7IwmDv8Ay1Sq8WcXgPcD0pmG/Ao8T7XVYmlgqzmgf+rIYBzhogKdlfxDoYx3DxTRROlOuLx+GpzHXadtVzf4g9mvbTAfX7rbsAfmpv5QBcnreFjOWT5LhYnOxH8Uq8ZadOlTvqMzjPjmXnsf7QVMQ9z8R33O1dEO5bWNlyiiZJW2GKT4Jycrk2q4YasMjluPJZNbzRHu+KyL5W+Sxx5fZmpDNTkjAa7eDyOnqsYVKLtlVNHUi03VZFGVSPDS6KQen5J41ZPKALSCrzIi2EJCHjD4HJMyuVTqapgTnJcMIXYRCAlW8oVGTngaRFFFFBRa0KiirEhmSee7+m3qL+qii00+2LLpFYYQWka5hdBjDLpOp1PmVFFT/JP/AEYhfVfYnCsbgOI1jRUg/wBQNAfv9oXUUUZdIfp0cKwHDPcQC6D3jd3vN31XlOxezaTq781Km6HnVjTv1Cii5X+Wao9tSwNNoGWmxv8Axa0fkF86/iHin8UNzOy/dzHLry0UUWGP7Ro+jylHVPAzTM7Gyii79PtGGfQg9bHQeH6KlFtp/sh9Gblm5RRRr9l4ECLZUosvCvQVAoohjYbCrUUW2JkWCqCii1zBGaiii4zUiii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5" name="AutoShape 9" descr="data:image/jpeg;base64,/9j/4AAQSkZJRgABAQAAAQABAAD/2wCEAAkGBwgHBgkIBwgKCgkLDRYPDQwMDRsUFRAWIB0iIiAdHx8kKDQsJCYxJx8fLT0tMTU3Ojo6Iys/RD84QzQ5OjcBCgoKDQwNGg8PGjclHyU3Nzc3Nzc3Nzc3Nzc3Nzc3Nzc3Nzc3Nzc3Nzc3Nzc3Nzc3Nzc3Nzc3Nzc3Nzc3Nzc3N//AABEIAH0AvAMBIgACEQEDEQH/xAAcAAACAwEBAQEAAAAAAAAAAAADBAIFBgEABwj/xABAEAACAQMCAwUGBAQEBAcAAAABAgMABBESIQUxQRMiUWFxBjKBkaGxFELR8CNSYsEkM+HxBxVyghY0Q4OSk6L/xAAZAQADAQEBAAAAAAAAAAAAAAAAAQIDBAX/xAAhEQACAgICAwADAAAAAAAAAAAAAQIREiExQQMTUSIycf/aAAwDAQACEQMRAD8AzCtcBA/4pVX+beo/irrf/Fl9+hY1nFE4BBljRT4yqAPrR4Zmif8A8zCQOhOofY1p7Gc9F29zc5w7tt1NSTiU0fuyAY8QKTFzw6RAZnMcxz3o1IHlsaKlhHJEZlu1kjG+QmT8hS9zDEbPEJ5CCzAfIV4Xb6R/EGOm9JRpZJIe0uiVXosRGaKZLNI+7O/eGVARvXqaT8wYjqTzuQFJOemKZEk4zrRpCOhjI3rOrcqp7rnnVtY3qr3pJ4oiB7xXcjxG3KpflY1EaW8lyQqsSN9h1o0c07gtrC4IB1OAd/KmrXiERcKs8Mp5YJAJpprl1DNIBGAMjPI0exl+tFcZpXkCiaAdNmzgdTyokCF5SrXcGnQGyHCnl4Eb8qO4ilGexjZfEouKHPbWzIXNhHPIepVRnbzqfax+s64WPIku4d9QUmTGceHl+tKTzJEe9Nq8omVh96mlizNHIkSRKffjlOVXzGkefnvvUWtEMiSNZRp/NJq7vj7pPwo9j+icU+D0dwJFBSC6Kn8wGaILlwhUQXAJ2yYScioR8NuomVoptGTk6WYdfzb/AGqyt7m+XCzJHKo2Lq2MfE7fPFUvKu2LFi8LB1y9zgn8hRgfPb9KT/5inbGNpTGeX8RWH9quppIJW7GeEBhuFkQf7UrLw2xkOTbRg/0jH2rVJvaZLdciTSys2hJoGHPaYfrmhx8TiTMUxiBzgkOC23lmmZuDWEnOIj0Y0pLwCycY1S+XfzTxmTkOQ3FrrxDKz55kplfvR9BYN2c8eD/R/rVGfZ22GQJZ/wD5Db6V5eD20XOSdv8Avx/aqWQZFtLFNjYox8QSpoGm4Ph/9lJfgoF5PcD/AN5qMpCDSHkPq5NXiLIxkXF7bPf4JYsOvvD7nenV4xDLgQcIsolJ0qRHq+9ZvtGLDYK3QDpTEMir3gFBB3bxNcDSNrZfSW3anDCELzBSJRj67UGzWaJwbfBOTnW2Acc6QEs8jD8OxUnwYmuq52J1Ow5M7f3pb7JLV+IMs2J0tZEOxAQEiuScZQSIbe2gjVfGHc/pVUqgg6SMaslgT8q7EndLMGK7gYGaNAW8fHbhBmS0tzjI9zcnfcn5VbWHE/x4P+BiLKMNnfPPxrKlGxrGhhncht/9anEZEdVCbY8zmk0hm0Q2BADxGFuY07HfrtXmjs4wrtf3CqACFkk1AfOspEJ5tSwh89SABvTtrYyB4kkgLyux2aQ7fXaoHkzU21xF2TLFM7KBu2nYgVNxczBRFJoCtllG+oetIf8AJ7iZ9EMghi8IgTj1O2aubKCOzk/DiNwugYOSw6k5zyzUN1waJNkbZ0aFAW7yjDbb561LDKzdmQGG5B5H4UzcW6yqWRtMhHvEbehHUVUz3E1vIyyr2KqMhnOVJ22B5+Jx5Uk8uB1oJLeujYeFWB542og4lbxqSFQlRnSwBVT0NBnmmMUg/Ddq6LqKlsfI1G2tJLi2F7MJYYXUkal1d0b5P9OBzx4eNWo3yPfRadtwriEaJcdi8jgkBhvtzx1GKSndIhosZkYLkBZVfG2BjVj18aSaxWDvFCVJILK3dJ9RtQzDCRhlyPMk10Q8M1tMyl5F2gst7dd6MQRiddx/E1Kw8jzz6ihG6u1YqbbOORDDepL2UeNEaDHLArhkyMbV1JPtmDa6CiUsoLKVPUGoM9BZxQmk86uyQjtvQy29CaShl96dgYVFJcaQefSn7JYIWVp0V0BO7ZwefIZHh9asjbTFQ6yHWvujTy+HWq+RbmKYhhqw2+nOM+Wa83KzemhqI2rRahrjdTsNO3pkGox2ImYKkg333OM7b70w5uGbVgMM7E74HoKbtLR9GmQuiHmyAEsNvGosOQEvCIlUBriM94KAoyMHz60JuHLC4WWQop/mUjUPLrmtElvYW8QCyTnYEKxAx+/Kk7u3WWQ7BlGcd775oTZbjorEgQDKoqDGy8if3/apWts1xLpDDSBl3Axo2PP5CreytiusP2aIoClQA2OX7+NFlv7Jv8LpSMBgeWPoBsKWTJSF7eweGBwilEKDB31MT1OOQ/Zpngi3knG47GJosqutgxUahy2Pltyq6hCTPCFbtRL+VF3Ox5fGtFwzgt5Hhrezht/659jvz8/tRFNvZqoVtik9jcxriOZUAGcZJ+uMmlRA7yhLuaMxMThVQltjtsT6cq1J4RFgvfXbyeKriNP1+tIXHHOD8OJS17Jn5H8OASfIt1+Zq8CrEU4Ctwe6LwZ3/iSdmPlz+lWEHsjFIczzpjGCuGf7kfagw3PGr7vW9ktrGeUlxlfpjP0pqPgk0+G4jfzy9dEb6VP78sU1FAxuHhPAbABZuIqhJ3USopPw3NA4svCQgeymnZwMf5bup543xtuasLSx4Zw8dotvDG2N3ZcsfUneu3HGOHg9jGHlcj3IV3PwFUqFsw13DHFODGTCz4C5bCyHJwud1O7FjzJ8tqrZkAYJPGyOf/VhXYqFy0jITlFyCBuem1bx+D3PEZGaLh6QI2NTXEvZkgeUYDH0Y4qu4j7JXkMCJF+HnhDqOwiiIXH9WTyHrjG2OoatcCdP9jFSI/ZLNGVlgZQyyRnIwRkZ8PjS5kBGQasJ7bRc9uZJLeZGWWeWIjtZFXIESEd3T4jy5DbKoeSK9WG/hjErxSPMIIlK26jdS4PJsfykdNjWq8tcmcvD3EXZ6Gz14wtJAlxZyx3cMgyhhbLHGM907538K4lney40Ws3oUIrTNGGEvgNnoZbenxwHi0n+XYTn/tqSez/Egv8AiLaSJ/5Tp3Hjzozj9Kwk+hfhfArueHt5EYLyGHz9KDxG2W1xCbfLfzg719CsuFXohxcr2ZH5QKfg4NHK+bgqx07KYv71glFrZtdsw/s1wVpYzcXCY/lU9KefhX4m8EESYQ7bDr41v4uFwmMKE0r4Cn7Owgt1GiMKfPejGI6MxZ+yVsWGtMnTjenYvYXhc4dZrcFWXB8fh4VrIYgN/KmAABVDowbf8PODwO7D8SdQ3HaEj50Lg3/Dvh1vxpL92FxaxLqjhkGf4ni3iBvtjnivoRTUNhjbnVXYW8qXs6MTp2cEeBopAL8TM8JE9tbNMQMaI2VTjy1Efes5NxD2jvJDDY8I/DJkgy3MinHyP2zW7a3L8txjY1SX7T2k5FnaTXjfnWFkUJ6liB8smoaGih/8MT3ba+OcTluCT/lRnSg/fkBVlZ8JsuHLm0tYoQOcn5j6scmuw3HF7vHY2MVkDzeeQSH4Bdq8/AIrl1k4rdT3jj8moxx/Ib/Wo/g7FrrjNjBIER2uJznTHEusn5VBDxy+JKW0VjGfzTNl/kP74q6ght7OIxWkMcKHmI1Az61LXnlTq+RWuisg9noCdXEbqa8bOcMxRfkN/rVvaRW9qmi2gjiXwRQv2qAyaKiEbk4FOkgthwc1MZ653quuOLWdspzIGYdE3+vKsjxz26lWNl4cE1ZKgodRz5nkKHJIKZqPaLhdjdWcpuXiicxlYzKx0A8wdII6j18K+b3UnBmMtpd3y9gzgyGHWWmx4nw6Y8Pmaq89pLm/s3g4ih1yjQ0hOefTy8Nqzcgu41JgYMc6ShbUFPl8+VS5t8BdcH0LhMFo/HLm+7NIeH8OgWO05FWJUksP/wBUlxD2y4wUkNv2cQCscxwg7aAevmfr5Vibfjd1CpSWMSQhsSckK+oGxqxm4xG8oiEqRuwxpcaj8KnL6NSTHbz2s9pJZJOyvLjGW06VCgfxFUf3+FTfj/E9bhuMtkO2zAZHeJHWqiTDJhpGkQD3c4UfCk/xUMfdDQgDp3an2J8Cyo+9w6gveyT601Au+4GKnHEoO4XBO21GIVc4AG+3nXQI8Aeh2oietQHn9KKhFAB4iRTSb4pRGxtR1cDGTimA4o7uKgI1WRnHM86GJ16HNe7XNAHLjW8TrGdIxuRzoGmNYB2agBRgjG9H0dqpGSKXVCrSJvk8qGBWO5iuCPyN8qLkt/tRLqJRbtLIVRYxqZ2IVVHiSarZOMwRQdosbOoHvE4BHl41DaQVY72eT40C9u7Ph8faXtzHCv8AU2/yrMcR9pry4BSzxEh/Mu2fTrWau0ln1lnLK4w2cEgg8x4eG1ZvyK6RSiajiftxaW0TNZ200uk7kpjPoCRWbv8A2i4teMTNKVgZhpSNsYU8s7ZzypeR2NhJDpTXpOQoHPz86FJGunVjAUDY78v96jJspIigmdC8muRSfzNvjNJXTObdl0RhdtaruRy+nOmO3KjUGYpq2fmW/wCkYwB50sJbWUuJO12912A2qG3YmxSazSeYZYrrTQyEbE+NVwmeOMqcsYGAYMh0yfCrpdCkGG47VFwSqDvLy6H1H1qc7x3UJjIDr1yu/wAqLaIcX0YTi9xDJOWQGKdpH7ZR7pHTHjUYpZZYdVuMTQ7hcZJFWftDwpV0y2qkhRuoG5A8PT7Gqq3f8PhyDnT3cH3hXRyrE1TH+E37z6kucN5FfpUpOEWTuW1GPP5QwAFLTIjoLq3Urq3ZV5g0W1uxLEDIEcgkaj1HyrKUa3ETVH6PF6C2kEEnp4VNJHZ8Fhg9BVPkxIJZiqooySG93yz40Ie0tjAUGDIz4OdQ0rnlmt7HZpg/gMmumVE3fArJ33tNiFRFLHrJHcG/+9ITcUuJ0Eskvc1YOTpz5UOaQWbSXiKIQEYZPLNchvgx7xyemDsaxCcQknkLR6wByy2AfTerXh0tz2RWLUG3OSp7vmalSsZropxnpnyp2Jwcb8+lZaG5lkk0FXwp723M1ZwXLYGAcDpVpgaKPGMV5wreuKrYrkjSGOM+NK8f4kbGyaRHw3Q1S2Bkv+LF5bXXCLyzWZi9qVlES8mYEc/HFKQ3TycMgI1KNKlmxgAY5D/WsV7QcbW4uRJcq0hY5kCtjX8fCrJeMW0sEK21wTGcsFbmvTBFY+WNlQaY1xKW3tlDypIAT3SGIyT8cUtHPa3CZjReZ1akzj9efOotdGU65FDoxB0jb7UOaJ2fVyB6DluKxxZdSJF7eR8pGv8A1KMcj0qM4BgdszPGrHu6iR8uu29LRzhISHBDZOpXXc/pQ7m5lt7UPErOCAHTGPXB+dKqFdDtw4jK9z+G2Aw8NtvtSF9HKJg6EAPsT1BFJ3vFppWjWyi7OQAsySH3sDYKfGi2vEpby17OSBosruwxsep8qTi2S6YtoeC7aW2JXUN05B9h49PSjfiRKy9pAWbrjmtA4gZo9M1sdaKO8p5k9OnKhw3Mjx9oYdLk4xnn18vGj8iNp6DzXUBn7KaJomJIVy+rJ+NU3F+EBu/AuHbmR7ufH9+tG4jdMHeUMSxA04xhSOfzoFvxxC2i7jcE76jy9fI1rC6Kyvkr/wDFWRMUpAfBwP5j5V4XsW+uLDdfWrO6tEvVV4JgYzuxXn+/MUH8Ez7tCsvQOCN600OjecX4xciVYJI5HLbMJgMKNjlV5Z88cqzzzXC6lgAYAAtuAF9c1CbiT31p203ZC5SQBGCKGfIAOrxwBzP9qTurozMJLkg75xjAJ65xTZgW1rxmztkC3csjMmSzRqNz4Z/vUB7RXDOJ1lDRId4imkDO3jvtWZnlMrNjCxltWheQPlUAcDyopCs0t77STThI4HliVG1roIXLee2ceWalb+0t92M6XMru7jbvbHbG+ef61m0xjanVdJLdTjDKNIAHPc7/AFppDs1Vp7Y8QWAW4jUgrjGs5yMb5O/T69K8Pbbjk0pYOmgrjswCBy8jnr41lVY+8N/OnrJcZzt1phbNEntDxUWYeS7kydk3zp+eanxP2qlPD3F1NLPdS7bnYD9+FUbsRGcHGN6qLyXMmPrTFZF5XdsuxJ86G2NiNiORGxHxqGquFqQi3tOOPDgXCa9PJwN/351oLC/iuIFYS9ovmc1hic12Cd7aXXCcH71DimbQ8rXJtLoRTairqJCpUl+nmPA0lHdXUUJjnjEijfbvBuVUycWB/wA7Ujfzcwf2KaF6nc0Sg6t8A8/M1LX02Uk+By5uLW6wr2oZo87jz6Uqs0SnsxE8fPHPH6UXt+ZZQxxg743o0lxauVyQM/QjxpUgxRQy3U8LdnGdKDYg7/T98qLHxUyQntoyoPRRmjcQs1ZWkUnYb4qqhje42DDQoOhaEjNppjs8KshlRjp/Mp6fvNV0kRGNG53zvzqzgkd0dJzjoCvPb7UFrcNhIwMlhpAp18E4lOk8ltKDE5Q5yCCRirBOLMVzJHEzH8265+Rpe5tiikPuNhqA60u1s5YkKuPI1Widospb3FkIVMqlHJ0/lU+PXJ2paWVmXU3ujYHxpe5uWMz4UBdXu9P3tQix6mqMxjtDkjpU42zvSv8ALRAx1GgB0HHI59Kks2EAx3gck0oDXQcUwG45igwCfjVtaSFoXc8kAJ+eKoVarG8zZ3LxRElTEuck9VB+5+lIBu6vNSHffGDVSz5bOa9OWVlXUSGQP86FmmxBs7VzVQtW1eJpATJqJbNRJr2aAOlt6GwGc/avZrh5UAebfGSduVcDMvuMw8s7Vw1wmgdssIOKFIexm2BGN/1o9qvaxxyBgDp0hVGBkcuXpVKd9qNw64eGXu/l5UjaE75LGaCXS2s8ySceNBjkkjYA8huByq60LOgJGDjmKQltwdRzy35VJpQFblHmUMuNR58wa9JHC8jGRYi2dySRn5Gkp0KrIQfcOdxz5frXV3HSnR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C:\Documents and Settings\Admin\Рабочий стол\итайп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429024" cy="1643074"/>
          </a:xfrm>
          <a:prstGeom prst="rect">
            <a:avLst/>
          </a:prstGeom>
          <a:noFill/>
        </p:spPr>
      </p:pic>
      <p:sp>
        <p:nvSpPr>
          <p:cNvPr id="24588" name="AutoShape 12" descr="data:image/jpeg;base64,/9j/4AAQSkZJRgABAQAAAQABAAD/2wCEAAkGBxQTEhUUExMUFRUXGBgZGBcYGBwcGBgcGhgYGBocHBgdHCggGRolHBUXITEhJiorLi4uFyAzODMsNygtLisBCgoKDg0OGhAQGywkICQsLCwsLCwsLCwsLCwsLCwsLCwsLCwsLCwsLCwsLCwsLCwsLCwsLCwsLCwsLCwsLCwsLP/AABEIALQBGAMBIgACEQEDEQH/xAAbAAABBQEBAAAAAAAAAAAAAAADAAIEBQYBB//EAEEQAAECBAQDBgQEBAUEAgMAAAECEQADITEEEkFRBWFxBhMigZGhMrHB8CNCUtEUYuHxBxUzcoIWksLSRKIXJEP/xAAZAQADAQEBAAAAAAAAAAAAAAAAAQIDBAX/xAAmEQACAgICAgIBBQEAAAAAAAAAAQIREiEDMRNBIlEEFDJCYfBS/9oADAMBAAIRAxEAPwDzKXLDCgh2QbCCS00HSHZY9lJHmNge7GwjvdjYQbLCywUKwPdjaO92NhBssLLBQWB7sbCO92NhBssLLBQWwIljYR3uxsILljuWHQWwPdjYR3uxsINlhZYKC2BEsbD0jvdjYQQJh2WJSG2B7sbCOZBsIPlgklKaZnvVtBAwRF7sbCOiWNh6RZ4vApSkKQvM/wCUhlB7U1iPPwykFlBiwPrDTTBpkYSxsPSO5BsPSDS0AmpYbs/tDhJcsK1+ydoNCI4QNhHcg2HpF3wrs3Nn5shQybqJoeQYVgqeymIyhTJYvrUNqRpE5wXsrCT9FAEDYekdyDYekXauzk4JcIWXpQC/mXbm0SeG8CnqUErSiWNFLS9eTXPI9YHyRoFxyZnAgbD0hwQNh6R6bgey2HAJnq75d75ZY5AAj3jDccnIVNIly0y0pJACWL8yRe0KHIpOkhz43FWys7sbD0hZBsPSHQ4Rroy6GiWNh6Qu7Gw9IfEzA8MmTVZUJcs+1N3NoG0uwVsg92Nh6R3INh6RteE9hnIOImMG+GXUvzUzD3iRx/sjhkSwZcwy1P8A/wBFOC/K79Iy88Lo08M6swXdjYekdCBsPSJ2Mw0tFBMzncAga7xJwHBitBWpQQNCSKxrlFKzPFt0VE2WGNBY6coUbLhPZhM2WtdQEpVUsXIGgI945HPyc0Lo2hxSowMsUHQQ6JEqVQdBD+7jZGRGCY7kg/cx3u4YiPkhZYkZI6mUTYEwARssdyxOm8OmJoUKrQUvAhh1fpPpBaHTI2WO5YMZcdCIBAcscKYk9ya0NL0tHJ0lSbgh4Vj2R0pjuWChMLLDACUx0Jh4EdywgGFzeERD8sdaGANoMZxyhLBuQr5nWGgR1oQEvC8RmpolagP5afKNTw3tghCAFZ1HVwDGLaE0RLjjLs0jySj0b5XbmTbuyelPrEXFdtUt+HLU/wDM0ZH+FIr4f+4fvEnA4kyi+UK1Y2MZ+GHovzSLMDFYxJUEBhYvlSHudjT0ibguyCBWfMzF/hTQDqSHJOwZr8ok8P7RrypAkLZ8vhs4qachFjhMaZpUESyQnUhnOo6xjKc1paRrGMXt7Zc4LCYUoEsYfDqG3dpJ2qd6CsQOKdg5UxBMsJlLSCzFknZ7v1guFs6klPQJDecSRxCWPCJg84xUpJ6Zq4xa2jLo7Dy5TmfMURRlJDJNBehariGcSxsrBAJkS3KgXWSSDtXXpGwmrQtPiKWPOh8mjkrheFI8UmSsuCGSH9WqOsaLlt/PZD4qXxPNpnanEqGXOw5U9Ibw4KnLyTJ+QEOMzqDjRujxpuJdk8IgEmatBLsHBArpS2kYnEJSFkIJIBoTeOqDhJfHRzTUo/uNdK7JyHeZiVK5ISlJ9S49osB2NwycqhiJgRXMFZSaWqAGD/YilldmsWuUianItKgCyFjOAerAU5/WNMeECXJSnv1E0BzMSOQa1+cYzm1/I1hFP+JHmcflolKQxcJIDUehFdhCiLi+zyciiJjnIS+jtaORhKjZWeVJxy2HiamgvDk4xbtX3f5wRGAKgHDBhQm0Gl8PaoB63+cZPkb7ZooJdIGjEra1v1GFLxKgS/ppBe7rVRYfdt/3huQBzata/ZESptbTG4p6aJkrGoIAsTWo+sabgi5beFLkjxM5p1Ft4x0yU4d6c/p6QJEogjKo/IiN3+TKSqRkuBJ2j1SStKrKA6n94m4eewPgBG4jzHC8bnSgwUFjUTBm97+8WkrtRvKFtFFP0MRmmXizYYvgkmaStSK65Sx9RFOnsbMK1GSsZUjMnMWW+iSwbNo/yjOzO1U5KjlZIegqW5HxViw4f/iDPQ34aDuQ4fyrFx55R6ZD4Yy7QJYxGQuleTXwf094hScIqYpKQblnNhzPKNHK7byZrpmhaAeWYc7V30i3wGLwXhUZ8kJscxSH2BchW8a/qVXRn+nd9kHA9iZeUqnz2pTu2YdSoV9BAuH8ElSyorlmak0SpaSEtcqAvURtZWDwc1zKyGoqhVPIAtFNPlKQVEhZQLeIMGYkuLuQzcjGXmlL2aeGK9EZPDsCsjNhwCxcIzBtdDVohcR7Fy5gUrBqVmSlxKPiztdlflVahvyiwPF5WZOXOoi7tfyFo0OH7UoCWJyzLs1TrUavCXJOL0D44Ps8WKI4UxqO0xw8yYVygoTFElSQGS9yWNjd2huA7G4mbLMxIQKOEqUyiKWDNY6nSO7yqrejjfG7pbKTAcLmzi0qWtbMDlDgPZzZPnGhH+HmOyZxLQf5RMSVWfo+jPF52Z4OmQFFU9lKKQoJLAAP5k+kaVPFwjL+JSuzv7OY55/ku/ibw/HVfI8v/wCkcX3JndyrKkkKTaYGZyZZ8TV0ilSmPesLxREyqsqqNUD4Tf7+xR8V7KYCcQpIEpgX7ohKSNCUswIY2vq8EPy9/JBL8b/k8jaOX6R6Jif8P0TG7ibkAoStyFHcag3p9bUuP7Ez5Y8BRMYOpKaFJq4AV8QbUVraN1zwl7MXwzj6KjDcamy2yEUDVr84seGccLKTMmqQ9QUj1qS1YXBeyc2eopURKAvmBzV2TR/URd8O7CSleGZPmJmXICQABY3rfX2iOSXF0XCPKAwM+UsKUZneFvhsXqX/AJohDGSxTIHe9flGmwvYnCyhWfMMzUhQDAkh2bZhrEHiPY8hC5kqcmYQxCSkBxrUFn8o58oN6ZvUq2iRwsy5gdSUDZ1BPtB0YtCJgSMqf+Qy+usUPDsOVoImBCAdQlyNGqKViBjEJlFgoL+Y66QKFugzpWejy8dLmDIyFbAgMTzih432N76YFJWlKBolFegr84zmF7RFB8CANmAr+0aXB9opsxDqVl2BDDWxBeDGfHtCyhPRzDYWZhpYQlUxRAo4qz6NbpELFT1lLkqyjZLn+sWkpc9dQtJYP5dYbxPiSJFZpWtRfwyUhSqDMS6iAABruRE5btl1qkZObxxgQM5ooVo1GjsHwuL4fOzlScUFLz5StAqcoNpZLDxCutYUXKfG+kZqPIvZglyhlSyyqg6PrvSJcskjT5NX2iZh8GBUSyRlBIIs4Fi9GI210iSlSUCslJTqCxLtoX606Wjl2dJXSpVwpmNlAs1PTaAY6SpOUb89ulo0ksYaYnwJSXNg6bBzo4PlELEcPCglwpq0uzjVmrTcwUwtGdbKbj78t4euhDtTm3tF7L4U1O7pSrG+tzzg4waNZYIc0yvy8zyh4sVmaWVPVJ8w8ElK0ILE0BHyevvGkGAlqPilJ8gQfUNEgYCTlaoH+9XpVyDCodmTn0OVQNw1KpoDfQ1iNMkqDkeLeNcrgkkeILUGqxYvtoHGm8QsRwhRP4XjD1AFR+7cjC6H2ZkyjzH3tBHJFyObRYz0pBKVeFQ/UCD839oZ/AgMUrcHXQdSLHlDsKIiXBcFjuKH10iTKxCx8MyYCAwZSretoZPkN+4rEdKSC5BAs+nT0hAT8LxCchTiYrNuT7MQRGq4f2jlTWE9CQv9Z+FRteuU+3OMXh5SlqZIJJ526mDzJakli4PSsPJoMUz0EY2UXSJBNCCUCp8wziDSETgAUy8QEq2qzcri+rRi+FcZnSAyFEo/Saiu2xjScP7YZ6ZlSlUqojL6tTqWi80yMGiPxnDTCtJaY6v1UL12tTeIcnhuIXZEwjT+8a2bPUrxBjuogF/OtIBMxCxVISK1q3pSNFyaqkQ+Pd2UKMPiUKKe7mEpDnKCqm7pcERY8FmzZ8wImTO6QQ4LVJ0b797SZ2OBDrdtDQ+7wM8WllnUk/7iA3qqBytdCUafZeTcFNlpCc+dA1CkhiDzI0ESMD2ily/9UEAlwSAa+VoohxKRl/1pCa6rQPk5iq7Q8awysPNQidKVMKQAlEwEnxCwZ3ZzGXfZq/6NPxjjiFl0y05t8rHqDd4gYXFkEk4fOT+ZZdQ84zXZrFSZUhCp6vizgFRNWXvypeLlHaTBj/5AZrEKV9mHoWyxw+JQCTMkuTo5+bvFn/ESiAES5iRqM3vUxlB2swqSfxEKHJCgL7NC/wCucLYkHb8M/PLDoC0xfA0zC0tapQJUS5JCvJ+sM/6Nlhs002uCPFzAyhhyJMUE3tdh3+JV3fKoEchUBo5/1dIIquaP+Lj1Ko0U5JaZm4RfaNfJ7MykEZcpP5SoV9iRDJnZaYmqZ8tTCykN7j5xiZnbJAsZnkRT1hsvtuAXPekc2P8A5wXL7Co/RtpXD5qEnIuWHFQ6j5AlMYrthPKJpSubkX3VMocETFsp6UpLfR3iYn/EZgQEzCD+pKfoo84y+M7TzFzjNVLw6ld4lQzozMEjKlL3y6tqYhtlaLrhvjlqUmaqb4mKlJVmJKWDOqgDWL+UKK+f2xmqCiUSwVFJ8KQGKHtR2INfKFExtDewErBTmH/7Jt+nofOCIwc8O2IR/wBh+iTF9hsKjIxXlLByxp4QdOUJWHSkEZq68vJ4WQ6M9/B4gOoTpA6CYH9END50/FIQVGZhywsEKJPIfh3i9VhQzFXM8qPaGzsAQglw4qx1N6evvBkPEo+HzsYoIUE5irOSFpyoQlJDEquFEvTYCkSDisXdsKXfW/uNoucThGlhIWzAO5NTQFgOe8QeIS+7CHNxSh6QsgxIIx+LH5MOf+Y/94cjieKBfupPlNT/AO8EThnDhiCWd7vX6GOzMKcoYj6+4raHkFEHiHaufLYLkywSKNMJdv8AaoiOz+1GVKT4QoqLjxMAB1qXJHlzgmJwA8OdIVqKGhs/v68gYAOCyvzIBPVX0MVokj4ntL3nxd0W3SfqYdjMVMRKTKQEha1BSksfCGypTU3N+Vot+zvZqTMxCE5Qm6gfEfh/MxJoCR9iNpI4SiWlKDJlrXcqKQStTOXJ0JIArQUhpJsTbR5UMRMBWxGVIDEpTVVAHd9j6RydipwloDnOsuoMjKRZOVOV3bc1j1pWBw5Cnw8sUFMgq1KAa3rqIGeF4Wn4CU5SGJDFkgPUNq3qYvGJOUjyda5om92nOz1S6Xdv1BLADUtZ4Z381c1iVqBcAZ29VN8ID7dY9ZPBsLmStOHB8C1HK6SfCzX/AJn8oF/kOCBQruu7zZh8SifEGHRuX9zGIspnkoWvvG8akuwSJhDl6OWqPQ84bjAoTCPEwNQFk9QFEGnlHrSuzGGTMBly1JKVucytA4ZLvq1ecBxPY/CZVHLMSoBTO2UmrXD3b1gxgGUzyrFy1hCCxTmdhmJpua7iH4AuQjuUrJHiUsvYOSA3htpW1Y9SPZHCryhQnHKEpJGUBgwNCD+VNhAcL2LkJmKT3hCTLDKZiXU+1BRJ84MYhlM8lMoBZOR0h2DtyHiv+8WRWZkpQMqWlCKuAHBLs1Hekegp7AyFM00nT4GYuA1TXU020hYTsUFSikrCE51UUkhRHh8ROgZqcoeEBZSPLJDpL5UqLghxTV3TZTuL7RdYztJPmy0yliWEhQIKUAGj0pYdGtGs4n2ElykuZoJJYBiH3PxWArpGO7SsjE5EAshKA3/AH6xEkk9Fxb9i4pjM3cI0lor1WSo+2WBSymK2evxEPe9dNQICZlaHXeEtDZdumOZkxTzlVoaw+acicj+I/Hy2T9TzppDtCLMFO8OcRWYGSVOSTkSHVW+yRzJp6nSBzp5KibPoLDYDkBSCwotQUjWHlSYqwshNSff9oEqcSbkQ9BRchQhFaYqO+O59YPMmFKADVa2P+1F0+ar9AN4VhRMUUt5QorDNUBU0hQNgkauRMIss2pd7EDzcj0gy8aoB8yjqwJ/UHArs4jNImq/Wbbx0Yhf6lesFILZaS+IYgJTmmTHUqrVypdI8lUVeLdXEJgspQJeylULFj6sYyQxUz9Sn6CCDFTNz6D9oWKHkzV/5xNKWExVzdZ3WQa/8PQxY4aeJstZmzCopzAEqqx+E+Te5jBpnr39h+0GZamLAlLt4AbhtoTiGRa8axGUAukgEgeKqn6Np6PD8D2qQkAGSAwAdkqtqaCvOKfE4CfNyjKTldmS12fTkImYDsniZjeDzJAgxQZGu/hVkvl6coYcLfNXUsXJNKMOsbDAcKUpH4q8hsyT+8TOGdnUIm51r7xh4AzMo0c1qQLeu0Qsi3RC7M8N7lJWsfiLZx+hKbIHNzU9NotyA59OpP0A+kTF4Ng/m3y84jKwzMNvn+/7xotEMGpNWH94aqQKmhIp5nQcv2jqnrS1hq/0hITUX5kacoYDU4JsoZ1K9S/yFBTkIGvCu4Z7k1cDV/vlBxNJJI6Wt0L10jmZksNa8/OARGmyEuDqG3emnvHE4Z72d2NQfs/LnB0o9dekFywARE4MO5JUzcrAjS9z6w3+CcqJq7s+9h6W/tE0D79I4+0Fjohy8MUuQpyzAs2ruByoBEbEyO7ClqWAjKSqrCxD9ST8otuUZbtRnXNSlRHdhiEB3J3VT0FYLrsKIUzFFf4qnAagJdkipvqSHPkNIz2NmJSpSktnXUlgSKAAeQAiy4lPplFQAHbUncev20UsyWHzFyehvGS3st6FKmEDKySOYZ4OhacpzSpZozN9N6h4j4SWFKsbHm0SJhZTs9KJ36nZ/WsWIAmXKT41yZZNwAPTSlwegG8Bn4KVMKQJCApnISAG1Zw1hfasSpko0UTmL253J9/lBUjIC3xGhJq24/f06giLN4dhsjJT4QXpmqo0ceIdBsOsRDwPDqqkLAF6mp2FT9kROVNJoA7UDWcm/XTzgxJSCAqwJOjlve/pABneNYGRLbKtTmwJ+fhtFXh8GVqZCgrnoOZJsIsf4Ja1lU1QYnxMGOpCQ4pF1hZICBLSAgXJc6ak+p9OUOxFZL4EwCitKgLpDeItQXs9+T8obM7PzS6zMSSskuzvatDZ6eUW6sO4cfCLWfmep+7R1asyWDACpJA05t9tBYUZ2d2fmlSkhlZXcgED7p7QoukyPCwdKlAksf67V84UIDPJNriHlRuT6U9o4mQpgSlTdD96wzzLvGhAZKreJvX3pHH/m++UDQBqSNvtucdCRqX8rQAEbXN+/o8OzcyW+94DTeEggG584ALCViAK5i/QRY4XihBFVegihEwb/ADgqJ3IeZP7wEm84Z2iZgSqnKNlwrtEhta6mPGpOLA2+f7xYYTirWP35tEuI1I9tk8UCzcMIsZBzkqIDR4/w/tGU6n0H9TGs4X2rVQZVEb2HmSYzei1I2/8ADZqDWpOsR52FuSGFgBc9THOF8XlruoA7OCfQExfS1oUGv1gyKoysyRQfY68/KB5GjV4jhqFcvlFbiOEKFmPSGpBRTITDhLiQvDEXBeMV/inipkrDSlS1rQozqlCikkZF0LM4dix5RQjX91yjipZF48FRx+czrUpY5qL/AD+kTMF2kKfhXNlPfKot55SCfSE7+hqvs9mxeIEtJUryTqeQ89ecYXH4oqUSSMxOm9qDlp0ijTx1UxTmd3hZhnNd6Ch84KrHK/Sx5HSr89d4zk2y0kh68OTQnXzrcsXf+0DUipBDgN/QPHZWKTUqDHYA7mtQz+YiTh5CSnOCTzoPMkG14qxURsmWpubDffoIA/id66ltLdOXSJpQ7qXMHqCW261ajwSckAUSPNm5OotTlrBYiKbg2UbD9I3+vvtCnqZACamwajb+f9YPKkBioqckO+g51iME5jQtsGhgAw0tnPifTUczBJxOUAORcv8AtEiYgBidKD6/e8IzxqHA0+XvSGIgIUxykNWob0HXSCTyKhgP1MNXomhsNenKCYheViwzG1nS+r7mvzhuHwoIobMTX5bmADhQAlyGJt00N/ukR5wAAAs7kfflB56EuVMzC55205wIS85AcEqPP0paAQ+RKdKi9WJJGgY7W++UKHYtREsyww1VW5avloIUMEUADJDKNtNvI1iIkOakeYP7QXEzVoOQCrCxBZxyJiIJxF/X+og8hOLDIAqHZxdjHe761YNlc+nOCSV5gElzqwff3gsjDgCxUXowJq1svwn1doammLo4rDpyjxkEAuCGrsKl66sIEqUw+JBOoB8QpqPW2+sNUtI0sdQ58wVcv3g+HxPhIGUMXdmU1rpPrrWKEBOHUB8JeruzUY3OsMllQqBE1aUt8QBoXJJLetbikcSpDCgLVPi5bOWvsLQBYBZULk9Hp5Hq9hEiQFPQjq9BzLfdYb3ssVKm5BnNdVNW/tBkTJSiGWNblVfS1DBYh5mKAbOH1Ar7tEmRjSKZ/b7MMOHRX/TDFiKk1OxLtb1EcSuUC2ZHUoAHqTEgaLhvFWpmmA7pd/Klo0+B7VqSzBRb9VD6iMFhli+aWCW0AZ6gnw2/rFnKxSwC60gClFJA0s5+UZtIabR6hwbtcV/Ejl8RPncn20jXYfGhQBb+nrHiPD+KqQQe9ltzU9LaGvR40mC7XIpnnyWBDhOX6iJo0Uj1IpBuAY8n/wAeJYTKwwSGzLmE+SUD/wAo7xP/ABZlSFFEuXNxLMcwLDp8On0jyLtX2snYueuYtU0IKlKRLWsqEsKLlKQaAWFBYDaGrRT2QgoMRCSPD6RFRiAb16QTMDY+Ua2TQTDih6fvBMLi1pJCVqAD0emuloClZDjTlClqAJfUwAWSONqFFAH2PtSJUviks1KSnnf3Z4oZtVDzg5T4fvaFimPJo0eHx7F0LTpQsfZX0iT/AJiu6i+tCUk7gGreXtGNw1oKcUpFlKZ7PSx0tEuA8jYq4gg6KDmuri7BnO+kHkT5bFiAqwGbxbEswpT5xkZXE1N4gk2q1fantB0cSSbhQ9x9+UKmO0bFFHenMkAfdPlBDhU/GVJANRmBD/Vv6+WRk4sfkmM2gU3/ANdfSDzeJTCGUrMzXAduoIrBYUWE6cCokJznQq/9db672iTIkjKCSUlWg5UHuYpMLxLK1CKgnLlKvIliLD6VibK4igZvEzk/FQ5mAq9GA0ENMTQ9aQaOSkO53O40gmGk3I+JqD9IO9mcG+gPOOyQkJzKIIoAlHidRsKm1vX0FjiVKCAKO5IN9ajfzN4diBzwyVFwXBYh261hQLFruNACPaFABl8VMQSCh7ByrXeg0js0ooUzkm7pCVBmtU3BZ+TwGQtIYUP18okY7CJIC5Uph+ap5aE2jGxhpUtKmNXev3pGn7I4tQmJlBYSlzmdgFVpsHsN6Rjpc9unvGj7FYgd+S4T4WcgFncAVt1/eJGkbfiXB0THEyShR1OQAvQfGljrqYz2L7KyFHwlUsgMw+ZCqk+ekawKdJUKuSDcWIDGrXO2o0MDm5vzoU1RUDztcdQPhjRTYYIxc7sbMZpc8G5ZToPJviDnqIo8V2bxKamSs9GPqxLDmY9IXLI+EsWqkgsSz0ufvSBoxWlQdj7kRWbJwR5ZjcKuUQlThRFQ1r6/mpqN4iR67NQlQZWQjUKSFX6xVK7I4dSFAZszMF3AJ1yAgQeRewwfo86BHT76QeWAfo0XuO7F4hH+mEzh/IQ46pUx10eM/icOqWooWClQJBBoQRekaJpkNEhBa2nX5nrD3bb1r/SIOejNCeKsRYpm/d4kS524fz/rFUmZ19YemZX6m8FhRdSZgOnyP7Rn+LSgFkszxNRP5mIeOmZjWu0TJ6Kj2QCIXeGJkiSSHEsK/wC4lhU0SXbc/KBzpf8AIE9M3/kTGRocl4lrH1gyZ4NxEJSY4C0PIKLAcjDs5ZusQEqs4pVjBUYg9esUmTRLkzAA3WBYlb+v0hqZoiRh8KpZ8AJ6Ow5nlAIPLwUzKFZF5TY5Sx0oW3g+G4DOmqICCggE+IEPVgK639I1GD4oAAl05gS6FUILXDUI584jze1YSogywtaSQBXJs7hQLu+hETmysSNwHCYeqCUqm1SpSykpS1ylKknNUUPPSLyf2i7lOVK5OQBksjKVH/YAxoxtV7UMYmfjZedS5UpcsqCgUiYkoD7DuwW5P5wXh+HkhjPmZkg0QhQF6mnxctKiJ37HSNCe10uapMsykEWC1kprpUAsHa7ge0AONkolBSsOCStgGZRSX8JKFNmKd6wHifB8GuWtWFXMEwAFMpS0HNUBYBckkB9fWM13yhmQcyQ4CkFxbdO4hrYM9Em9mkkZpClJJDhL5lMkuwcv/wDYvtFMcDiUkhKu8I+IUUsdUqGceUUOA41OQpk4iZLSS5Kato+V/XfnGn4h2glED+IVLxK0/CpClIUCKOFItTV/LZdAU68StD5kMoaVSR5EGOxdyO0kmYkoUQXBYYlWfLTReQ1tcn6QooR53KVtfq0WExJ7rMs5bZMwJza0bRov+G9iUKYzJizmZu7AF9KuCYuJvY9Mv8PMg/ykpzX/ADVIHS/KM5AebpPlGu7JcPOUzdFDKKEMxBNdbCNHwuVh5ZmSP8tC1N/rLmTEIL6F0CnqCxtExaQigIpZmYdCIU9IuG2KRi1IpcUobRNw00qDJY7JJzEuasXBvXoCNaVayDd/v+8BJb7sIyTaNWkzRYhQAIWWAuTQMHetQC2anKKfEkCYAkUqQa8i1qgUrBsBi1oUHKSgg7EgkhgXBGhJB2hcUS8yWoWav9tBWNYyTM2qGzqV1pFthJy28CnA1zO4YkEpLBNm0ryinmigG4b5RMwawUgP4rDzGUFtenmGhsSJwxwUSZkoECywPfkbUiu4lPQfD4FgF8k1Oof8x8INx5tD+5UbKBcmnhDCrhK0l3DmrPWvJqEMAlQzh6FyWCiNXJtdy/lCqgso8VwTDt48PkJ/3D/tIIB8jEA9kpKiAla0GoIUQQGOtAdtY2EiUQPFVJDlNVOTyA87et4hzMgOQeC5SlXwmtxqmulvnDt/YqRj+NdkVyZOdH4hSTnUkuMpF70ykMerxmATHtWGw0yWgKSEq18N/wCbLUAkh6PFJjuzGFmTPHLMtShm8JahLWqkMxsaRa5Pshwro8x+9oDNLxt+I9gVA/hTQbuFvoDbKDs1ozPFOA4iSWXKUzPmAcNu4sOrRV2Loqs0KZOUfiUo9ST84RTDYRSOqRR47IlFRAAc7e59hBU1SeUClAghixuD9YkZvJ3BpKpPchiQFLlqBJYmgrqCp6VvA8PwjDzJLd2EkhDkXcFzq4u3mNmip4XxEy/FUuoPV7Wofylz5iLfB4twC/xXpfRtLhvSJaY9GS4nw9UosapJOQvcPFtwnDZpQAORaVEuDRYUB8SdbsD7XjR47sXOnolKlmXMLBkomIcOT4CSpgpstATrGem4M4WYpM1KkLb4CaVqFODZtRFIQPiDJzEnxqKcrVUzMVHTUjmUmIKFM1Ke8Fm4hNXABJ0t/aBpWP6iKEOUmBrpX2h2cQHEYhO8OwDScSEnMUuRbkaEGh5N0JgcyaFuoipvQAegsOURe/cUEKWpT2JhAScg5w1Mvzjis4clLDrDELfWAYcyw1BCgKphLBiB84UKwPS0YRIlJWickkgDIkuQWBIUSzMC9AoaEikRkzyb1huBwZQgsiWQQHyMDyJaj0jqVIKgHZvyro568zSGpIVEmTjFAMFFv0mo9DSJAxyTRaMvNJ+h/eK9aSA5Fz5c/vrHFJqRt9mBxTGm0WiZIV8Cknk7K9C3tEabLIoQenyiDmiXJ4itIYnMNlVHvbyMZvi+i1McFmoq2wPzrWj05xIkLzeA1fXdvLlDZeIlqbMkpO6S49Lj3iSMO9UEFq0v6XiMWmVlao5PlOGesAmhmBodD/XeDkuNErSWr4Q2pGm1IAuY5AL9f32jS7I6CHEzQlQK0sEtmIBIo3/IjQF7dYmoxWch3PhdRSdWau7t8XRqxAUg0I8Qd66/e8PRlNg3z9Imh2GCwtstAkuWDVpcgMLvWvpQE+WcoBQMuZzmRmpTKpJChlNaih8IZrxxGECSogILnM2ViVBmJy/EQ1LC+8ERMUh804TF1FE5RXVFH1uCbCguS2Irl8UElTBS5d/CXoxADLssEEEHkXrFlJ7RAiuVW5dieoasMWoTUpStBKisBRDeFQy1LmgfkxaJCcAGZHdpyjwpACQpJuGJql2261MFBYTC8QQXCJksbpmeGjAXsWbYM5iRNUoHxImZAPyhKhSzpSToGs0VXFODpUtCJryillHwgBQpWxKv+J3pEfLMlqAlTb2Dnk7ghjfnBtBpjeM9nsPixmE0Im0GZlFgHd0mpvo2l6x53i+ElE3u+8QXVlCqh6kPlIzDo0emK46rMEzkS1k2ehIo9RRvEIrO03FpaEJyDKS4YVLbgl2s3nBkwcV2ZeX2dKUKUouQWajFLUIrUkm0D4lw9Il5kGoIoQQXLfOsXqMUJxdCCSGcMXIVagD1JFTHcTgJ6klS5SwRlLhLijfe0WmRRmOFSFqVlRLUsnRIJbdwHa0TeKy1YYiWtwu5AIUwOhILOdtPOGJxsz4Eks5ZKUgEvuEjxHq8EncLnh5k1IS6n8akhRcv8Dv5c9qhjQTh38TLSJ0qWsIIcnK6FpFSFCxTdwecavGLkcVlSpfepl4pCQwKWSSwzJSR+UkONQd3jLSOGyF2mTJZU6XUks+odLjL1IoaxbzJf8NJCkpkYiVdXd+Can/eASVBJUBmdQqxifY/RS8f7GYvDAqUgrlipWhyA13BAUkDchucZzvFCN/2d7ZzQZiEAKlkuhCj4khmZJFmGjERF7RcJw85SZqFIw+YKC3H4ZWwUCAGyE5kg0CXIIAciHYqMQpRMGlYYM6vSLlXZiYhaUCZh5pJYhMwkJLsyqAhy1Q4re8QMZw+YlRSpJSczDNa+V3sQDqHikI7hUpBi0wmBmzTllS1KPIU81Gg8zFRMl90tsyVqSRUA5aMdQCdrRb8H4vNkzMwmFlaFsrOzZSSCgG1KNyMOxUWsvsNi1KCZmSWDqVZm8kPEn/8Yk/Dikk85RSPUrt7xMHGpoFZgpoBT5Hz8oXBe1ElK/xEFCgWCkimUliRVyKVFWIBYwmMy3+VKwoUMVJS5BbMFqcBw8taPCNC/wAoUX/a3tZLm5pEpdwpC1OcqwRYbEF9eVaxyEMhqxiklDMHAe+oHOOrxysxSQlQ5h/ryhQozoqwczHKlpCktocpqm+xt5RNTiiZZUyXLb6ud+QhQouJLBfxZ8IYan3bfkIbOxZchgwJ3/eOwooRwY5Q0H35w9HEVbJ9/wB4UKGBMl8bmAAHKoOAygTfm7xJxeIKagAev7x2FGTXyLT0RTxFQDgJ9923gqccVXSk+R/eFChoGPHEVjbzc/WKHinGpucoCsqQLJob73hQopIlkKf2hnST4CkXcFILsRfXQWaNpwLGd7hkrKEDO+ZIzZXqHAKjlVzDXhQoJDXRJncdmIKZRSiZLUE+GYCpnLUJU/u8VvH5gl51S0BJSsAMVWKAqrqNiIUKI9jf7b/3ZAx7IZYSCosSS5crorXV4xGP4hMmFQUslILgPQfl+RMKFFEG77HcbmZhlCUAd4nKnM3g7nKaqJBZZFGfrWNTw/j0xZ7taZagHYlLqDWYvzhQoC32QOI43vVDPLlksWUEsoNnDBQLtS0UnGsaqSAUBLOoZSkEeFLgu2YHmCIUKJXQpaZGxeElqKXT8Tk+Nd2Uf1cgOkZvCYpZSPEQAQGBIBzAu7XNTfSlo7ChoRzBTsqswQnMCTmq7jmC9XrvFgjjKzhpjpl1UofCLBIAD7VhQobKQPC4gy0DKBQNV98uhGhizwmIM4ELtmIABIAAIZg7UhQoEJmHTMIXv4tda7xcyZoyyiUpUWIdQJoHLXZvEYUKHYjRcLxDqUgpSUhLAF+ex5RB4klOaiEpY6ZjdJJdyfswoUJjrRT/AMMlCSoPc00sT9IUKFA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9" name="Picture 13" descr="C:\Documents and Settings\Admin\Рабочий стол\гран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3429024" cy="1529564"/>
          </a:xfrm>
          <a:prstGeom prst="rect">
            <a:avLst/>
          </a:prstGeom>
          <a:noFill/>
        </p:spPr>
      </p:pic>
      <p:pic>
        <p:nvPicPr>
          <p:cNvPr id="24590" name="Picture 14" descr="C:\Documents and Settings\Admin\Рабочий стол\Ueh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86322"/>
            <a:ext cx="3143272" cy="1857388"/>
          </a:xfrm>
          <a:prstGeom prst="rect">
            <a:avLst/>
          </a:prstGeom>
          <a:noFill/>
        </p:spPr>
      </p:pic>
      <p:pic>
        <p:nvPicPr>
          <p:cNvPr id="24592" name="Picture 16" descr="http://bigpicture.ru/wp-content/uploads/2009/09/s03_2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857736"/>
            <a:ext cx="3857652" cy="1811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14810" y="142852"/>
            <a:ext cx="471490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Атомные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электростанции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(АЭС) производят 14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% электроэнергии.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мире работает 430 атомных реактора в 28 странах мира.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самые эффективные электростанции, но главная проблема     атомной электроэнергетики –это захоронение отходов.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7" name="Picture 7" descr="https://encrypted-tbn3.gstatic.com/images?q=tbn:ANd9GcTgYOc7PT3OvgtcGaMlcNf94lC4lLEcFK8Ys63VECB93K8PODu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3658590" cy="2786082"/>
          </a:xfrm>
          <a:prstGeom prst="rect">
            <a:avLst/>
          </a:prstGeom>
          <a:noFill/>
        </p:spPr>
      </p:pic>
      <p:pic>
        <p:nvPicPr>
          <p:cNvPr id="25609" name="Picture 9" descr="https://encrypted-tbn3.gstatic.com/images?q=tbn:ANd9GcSpnqjUaL-pNgkeNTPHqk8y7aV6BJnbUNamyZIql2rChKFGf-Um7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653299" cy="2586043"/>
          </a:xfrm>
          <a:prstGeom prst="rect">
            <a:avLst/>
          </a:prstGeom>
          <a:noFill/>
        </p:spPr>
      </p:pic>
      <p:pic>
        <p:nvPicPr>
          <p:cNvPr id="8" name="Picture 3" descr="https://encrypted-tbn0.gstatic.com/images?q=tbn:ANd9GcQynU9CTjL1yr3KZaI66BSvYldu0xHuPtobVGyCYwiV13fpYmY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928802"/>
            <a:ext cx="3714776" cy="253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4572000" y="157408"/>
            <a:ext cx="457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Альтернативная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энергетика</a:t>
            </a:r>
            <a:endParaRPr kumimoji="0" lang="en-US" sz="28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олнечные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ветровые,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приливные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электорстанции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производят 1 %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электроэнергии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но за ними будущее- они  используют неисчерпаемые и самые экологически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безопасные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виды энергии.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7" name="AutoShape 3" descr="data:image/jpeg;base64,/9j/4AAQSkZJRgABAQAAAQABAAD/2wCEAAkGBwgHBgkIBwgKCgkLDRYPDQwMDRsUFRAWIB0iIiAdHx8kKDQsJCYxJx8fLT0tMTU3Ojo6Iys/RD84QzQ5OjcBCgoKDQwNGg8PGjclHyU3Nzc3Nzc3Nzc3Nzc3Nzc3Nzc3Nzc3Nzc3Nzc3Nzc3Nzc3Nzc3Nzc3Nzc3Nzc3Nzc3N//AABEIAHkApgMBIgACEQEDEQH/xAAbAAACAwEBAQAAAAAAAAAAAAAEBQEDBgIAB//EAEgQAAIBAgUABwQFCAcHBQAAAAECAwQRAAUSITEGEyJBUWFxFDKBkaGxwdHwIzM1UnJzsuEVNEJTkpPxFkNidILC0gclNlSD/8QAGQEAAwEBAQAAAAAAAAAAAAAAAAECAwQF/8QAIxEAAgICAwACAgMAAAAAAAAAAAECEQMSITFREyIEQTJhcf/aAAwDAQACEQMRAD8Af5tJRtSVDgrpEZLBuOMI8gEE8c7MixkyNsPHW/Pn9lsFZnErZfOrkhGTSxBIIB2P14V9FqX2eOdO1qLG6s5a1nYcn1B+Pz9dYnHIuTheZSxt0OZkh0FVBDX29cUhQd1wUY+BbvxCx7kY64/U4pPYz+dIFq6Im1usHPxw2KgggixwD0hVUloi396AN/X8fDDdY73U922Ig/tIqf8ACIEE0SEdxF/TA2cQQzURiqADC7ANfi1wfswzKFdDPa3BJNvx3YAzRoJUhjWeJmMh0qrBuFbwwZJxUWmwxxk5JoS9D6WOmphoWxlQEjvFiQAfgR8/TGmWECxfjwGMxk2YU1NGlTVM6xdWUNoySdlJPne23z77B6+ZRgkRRvKncQyn6iT9GMMWSKgopm+TG3NyasV9IIkfNR1S2HUjk+ZwuEN+BhhPM1RW9Y0TxEIF0upB5O+4GC2poerDxdrxvjNy1LSvo7yCtkpSqizAC2w78biinSeMawCbb4xNHIsJUWFvIYfUlYgcb2xxZeXaR0Y+EX570WpK280TdTUC+4Gzev34+fS0zQyNG62ZTbH1szI+xIBcBh8RjHdKMtMcwlTT1ZNztvfF/j5XerFlhxaMtGALhluDiQQBYrg32QBNZdfTvxUac6Sw3APdjqtM5+TmnlVZoxpawN9sNZsxjSYEKhhYcW3wNRUjqyyNChHcScGPJl5l/KpYr3WxlNKzWLdcizMKuOdgFTjytj2Oa4RPKWhJ58MRi4xVEuTsd1+ZwGnXRFMysysHVbgWIIP2+eAsmnqfaGRaCVipkA1dlRdyfDvN/S3njRVEwWCmYwgBSDqO5FlPnvuRhXlebRIYnQxIRPLpXkAFmu1+ObbX7sKeZ7JlRwx1aCKn+mocukrf6LEaRjUQzKdv8WDlQvEkoVhcXtbfAuf57M+T1gGsgR7qI28ebeHnxi6jzutqGSlhpJZD1Ak1uuhWUm3Pj5eeGs80+SZfjwkuBP0pRStO36rAg+t/5Yd6NustuNmHiMKeknt7JE5o1iLSpZBIDY3O/H4v8mMNbmOhB7PTqTCGOsHi3O343w1mqTYnguKVivpDB18mXRXuhqlYKGIubXG4x3mOTwyCA+zdZcFrOSzGw2sT6/XgXMqqpmzOmgemXrYahyxiZgoAtx59q9j4YZ1NasVRSSxB5InjlBkJuFIKgj15522+GM55E7dFxxtUrEuSwKpheNV0B4w5sLAmFOzxzdh/rjRrDZdKWtf3b8YzMGYxUZWlpomVOpp52jLblrC5+i+/2Ww+kmNRPEbotNGHeUXNzYbcd38sKGeMI3QTwub7FdbJDPmEixMHMIEb2/styR58jBkLBorbKwHNucJuiPXZgk8tVoSYuTcJpDbYetAytZuRgU1l5Ia+MCdFLk6dLX4HGLY5tG7C1h44vMF+6+DDl9PDAf6QhSZ3G1M4uLeLj7PnhzSoUZOzpJ5alKdo2/3dlNxutzY+nIB77HE1sU08AjlJJPBxXIhSSGdC3WyQxu5JvqJUE38vLgd3Axc4d4tcDEafeiJ3X08R9I+k86i07Nt1VGfkpGjJBFjjqDVGdhcHuOGrRSTjW9yeDj3sgPA5x07cUzCueAZ5i0BRdj327sLZYdTEk388NnoXLWVCT5DFT02nYqwPmMKLiuhytiYwnwx7DgUqsNwwPlj2K+RC1ZM1YyrT6mWNhAxVwwax7ItYfjnAeTI6ZfTxuhGmUkx7XB1ntfyx3lWbZdWV5gkqGjjVHi6xnB/W8b9wXF9dTZXQ0j9XKXhVrJI8pALkseeCRYbdw8Mcjyrs79K4Dc3OrLZkdmZShAG1+L+vdhcY5ZcwgWGZ4NEJ1ssd7gEi1z8DjmLNMqrHkjVxGI/7Ws2a+23zwvFZBFVNUykOsJKaVckScC9t7b+OCWZXaDR9Bebw1K6f/cGciVCvWRLvybbAX8PuwRDXyRCnpauVJS6JGVMegDe2jnna+wtthFmfSChmOiKFYWaQdoWHZtvx/pgPLKuU54uiOSeGPQ2kg613G4B3PIxLyJ8xYatcMZZnWxDM5pZJViQyG4Lkne21rbbjBtR0jjirZFFP10lOJA8UbbDtNdvhYfPGSzEQUKUxFJIZ5ks3IBBvz9BxNC8EldO26LKgbQeyUYAlhYb7jfCsKPULSV1My085PWU6GV9FyoCt2R4AXG4HecPctyarr6ymo4qqWOOrjcMJJNQUWDA7b99sI6OBDRILqsnswKOTc3HF/mPnjTdF85IzXIYnMQQyvE5G2m6i3f3n7MS5UnY6HlB0X/oKQ07zicuOsDi4t3W39MMfZH71Ded8H57JozGA6rEwcW8zgL2rncfAWxeKT1RzSjydQwdVJqUaHA2J3I88S1Iti7Enkm/OI9sfTt4+HOPS1d0YsACAd7YvZkqKLBSmSmpium/s8XPhoGJSlKsdwCu4IIx2Jo4o6TrNVjTR6rfsjjFBqY1a6t5XO+2JUnRWqOjFMJ41RYuqcm5L7nbi1vjzjv2YRr1kgNr799sVippZammADIIg7PptvsAPpOCZ8wp5IlhVL3YBgwG++Fs7KUUUtCHcFJAH8uRjiSk3LO3HNzipqmmjBu6kcg3Avbv88DyV0Lm8kysvhfBY6JkshsNf+HHsVDNqaNvzkQNgNmx7D3ZOqPn9NWPRSe0Q6BMS2zgkb7HvGG1Lmr1vZqpYS2l2Zd7e6Rff1+rEHo7Sh1MlUyd+lrbjw5wK3R1HEnUV91bYAqVOxBG/htjnp0dbaA56t4JJnpZI1VpBfUpItudrYM9rhORyp7QrStM7aBz7yi/0HHAyiuR9IRXupULGS3xG2A6TIMwj62X2CqR3kI3p290Hz+eE+qoLV3YJNUCStjaulZiFazfAAd2K6KuqoJamZ6rrKj3YijDULAaflgyTL5HqEMlO72uDqgtbjHUWXRpUqwy4jskltNgTt/PDVpUkKUot3YR0qjVuoHXNGoUbRva+9rcHxv8ADCatesp85mnikdNDaX0tqIXSu3pYAYvmys+3kpl7dSIl0m17MCb/AEWxZNl09TJPJPA+tn593V2RzbFfaronaPpT7fUpFAuXOodIijrci5257rYLyVZI5qeQFFdawFBuO0dN/hhacvzCGYTRUzXBJFjwbYMpJM1jm1yQ6NLjfa9rd3nhOE/A+SHpsP8A1aBOY5XrsJfZWDaSQL6+7GANHTnlH33JDH78Pc3gzDMqyJ4567MPyd+sqXU9WT/ZvYAHbcDyxQuS5p/9W3q6/fjmmpxdGd+CkUMA90ygeAY497FCWuXltb3WuRfDcZLmf9wv+Yv345bKMxHMIH/WMSpZL6DnwZdOzRVmdQVFNMsw9hhRmjkBAYatjbvH24QxhUUBieN7AHBQyquI2EV/AzKPtx0MkzIgsI4yPKVcD+R9okmkro6eKrjMTt18PVgggWOpWudv+HFMNWsM8cyxktG4dbgHcG+LhkWZEX6uL/NGPf0BmdvzcX+bhVPwa4/QNJURsACJbC+lezYX8MVtLBv2Zj/hwX/s/mX6sI//AFxDdH8wtcmnHrL/ACw9Z+Fbf0AmWm4MUnxI+/E4Jfo9XqLs9L8JSfHy8sew9J+D2fh9f9k9rjZDGu3BC4CqaY0pRHiK77Pp2w5y/Motcall7YvY8nDfqEqAStgCO8Y9PejD401wZ6gpqeYxSAEOhsCcaHL1SQGOSJWtz2dsLa2gfLYmdNTwjcmwuuBKbpDQuRFHU9XMp4bg+HGCT2Glr2MekWTU09C80FPGkse9woFx33xh2jA7sfTqOupnpyJpYxxqu3N/XGc6bUAmpkqqGWEdSpBiFgW37j5Y0w59fqzLPg2+0TIaV8BisqPAYE1VQbZNV+Bq+447gStmlQGnbTqGrYja/rjqeaPpxLHJ9IIFM0iExoSPLAdZTdQVvY61DCwwZTUOYzEGNihDgFNdifhf4Y4zCjq6ZU9uk0L1smlS97EYyl+QkaLAwKieyuLkDX92LzIONZ+jCqGoaN3Ro5LEjcef+mL462JgNLjzDXFvn8Pnjkm7lZ6WJVBBvWKdtTHE334e/wC1gTrWOwLDe2IB3F227r74k0CiRf8AtetzjjRETfRc+OKQSeFB8rX/AAPxfE3fvQgc8fLuwAXXA2XYeuJup2sDf8fj8WGvuBc7mx8T5eZ8vniRqNgFLb6QBuCfD7zgAu7PCqu/pv8Ai5+ZxIKhdlF9+4en1k4pVpCAO12iQDba1t2+7EBxdW0kcuBx7oOkfMHAAXEiTyFNII3Yel7Y9jnLP6yqmwAh3u1tyb/bj2AAHL+mEjSAvFH1kaXBU997c40nR/pTmVfLLqdI40t2UG+PnfR3KWmqpWiLTjSNWlLW39cbrIcvnoK2cTRiNJbaAWG9r/eMYyycdmahUuDUTZnWSqE6zYjxxhRPTy9dPTgxo51IvHG3343iqui6oL22JOMu+aZbl7PRT5a8nUmw93cc+OM4ZK7NMmOyMnMM0tJqlVpA1yh5Fgd8a+vES0rTSu3VJYsAuq+42tjCdDSa7O62doCkcZ0RqTe1yT9VsfRKilWehnhCg60IFjvfDyT5Jxw+pk8srMxNZJNDPTQQdoJGWVfJezz52xo6irqYKeFqmMwxq/WakhLGQi3pbkcgfHGHV6aVGeuurBbKqvff00n8d+AGzKtnYGGqUSxsXRmHaQ2tttvwOBscN5ERFNGoNZTVNVW1NNTN7VI7SGRZdDF/MEkW52F8IaxsyjayLI/OyQtdiQSRY77k+nfgZM1SGdZM1ow+k9u9VpZyONWsHk/bthXV9J3ilqPYp2EcvMMOrSPiwv8AIelsVuv0JxsZ1AepqpWmSpikjXQYmcDlCb2+O2BzSRkLqeTsnsszAnkMPo2+BwHkFXLNHI8h1M1TpuOPdHefXvbDFHcxqe3cggnu1LvzYDj158xjWLtGqVKgZaFowRFUENbTY78Ltt39x+zFU1LVMkbBhJL1WhnBtc69Q+jbDEM9gwMpX3rbC45IuRuR5DvOJDuLtc6du37otcb8XI52FsMYttVo9mR2Gpub+4BdeOAceSq0gdaHVhFrJRdwL2sN9uef9MMNbBBfYC27ADe1xZbb8EX49OcQ+6P1hZVKkEuLlxt3W2HB+08YABlqEdgEZVOm/G0S/BuTt8/XHQb3GijcFjaBANxvbUd9z9vpiyWCl1M8sVtShRF3kbWudO1iB6922ODSpC8fVyOJ9JQRq97dkgbW53452wAeRgrXjLFIBcELs79x58foXEwqddHFeQa3DsbdxNvHwH048aWTStNHOjsX1G5HNgANvDfHSi9a7RygrGjhSouLKhsfovgAomkZ6Gdzru06H6H88Tjpad5aOaOKTW/Wo2lRvYB97fEfPHsAC9JZMui6/I6qqUykF0k0ns254xp+iFTXZlTvU1lS0v5Qqt1FhYb8DGJpq5JqSSOm0yEDUU5aPxI/WX6r4c9H+kkmVQrSQxw1MZYsimQB7k3t+L44X4XE+oQxuUUEi3kMZDprRxwVkVTLIVjkUhtIuxI4+vv8MR/trmc59no8ujSU76WJdvgB92EmYVJkqXqM7r0kmAt1cf5Rl8go7K/E38sZlOmW5Vm1VlsztlUZeJgC4qFDdq1uBxx4/HD1ul2fSU4aR6CiiYbTFDv5rdiD8AcYufP/AGcAUFOsJB/OSjWx9O4fAX8zhfrqKsvPUFnaT3pZmJJ9MPn9i/wfVmb0yXWFWqHjP51+yl/Gw3P0YUVlXU1CsGndVN7aCY1H/SOfpwPaGG2lb+BIt8hiueXWt/kW3OHHjoloHcxoNPaLfrE7/wAsUSNYabBfIHHchU88YEkOm+km2NUS4j7o0agOGhWZ4450c6FNu7nu4GGzpWQZox0VLRRVJGymxUP9VhhN0eDNlspdac0/tYv1mrVqKji3kMORHG/tsVEtG1KJDJ2i9wisVQ8c9rfHTHoDzpWQZwezUGOKoNuydNg2Ik9qpM4OpajqoKm41A2Kh+MTFHA8ho8vWkYVQQFWLC52/wC7Ho3hpob0wpw8kJScFnsLvtbfwCn54oCOunps4Ad5OrhqdJvxZX8McRSyU+cpHLLJ1cVQAQzdwaxG58MFNeh1X6sVQZ0eNpXsFZRpOx53PyGLYZGpE9pd7SG3Uq07lZFOpW7+4jAAFSTSQZvFHNMzBKgI+pr7arHHWXzvHmsSTTOby6H1Hfc6T9ZwTQySJarlnYLGQVJqzpkcEHQQRwRfHqJnlrFkMrqkd5Gf20ELb3bgrxq0j44ABcrmmGYwxzSt2m6pjq/Wut/hfEZVPI1bHE8jjrg0QF+CylfHxOCYtdZXKQ8imWW5EVdGSovvYW7sc1c7T10syue1IWXqq+O17923ywACwVdVC+qKeRXtY7k3x7B+aHRmMyKxsp09mqiXcCx2ttvfbHsAHzCGeWCVZI3KOpurDkHGloM5pSntE9MWqxswR9CN/wARsL7+AI9e7GWbBNJ7reh+zGMopoaNNNn9TNGYgy08F/zNOulT623b4knFEBmmAeMhE/vH2+WFZ9/4YY1nKfu8YNeFBP5JCNmmkA99xZRievaTfVfvNx9WKZvfi9MRT8n9g4zaCyKgqym/IwGzsNifn34u/wB4f2B9eB58XEGcvN2gCDfFErk7gbY6qffT1xx341SEaHIXDdHKsLzHXI3zjb/xw1raqopq2rjiaNF6yRLBFHYLmw48LYT9Gv0VmP8AzVP9UuHHSP8A+QZh++GN49EnctTJBTZfVQLEkhEhLBEvqRzY8ea/LEUrdZQ17GKFpYhEUPVIbdoBu7wOKKn9D5X+xU/xLizJ/wCp5r+4H8ceKAtoKhqnNqf22OKSOSQBwYU3FwoFwPC2B5KmoREhl6thASn9XTY8t3eOKsr/AErRfv6f+Ncc5n/WKz97NgAb1h6p3poJaRYgV1xMvuyqCp3/AGi3zxO9NQJIPZUkmLxljezx7XPO24PnuMBZt+k6r9+f4jiJ/wBD5f6TfxDAAflQ0y1EoWmEkEDSp+UPZYMtiRfje3xwNTQq00SzR0jxllV7TMGK8m3a8L4jK/zdf/yU38S4GH51v2/+wYAGOYo/9J1WqKkZxK6kmW2waw21c7YnFPSD9KVv7778ew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data:image/jpeg;base64,/9j/4AAQSkZJRgABAQAAAQABAAD/2wCEAAkGBxQTEhUUExQWFRUXFxoYFxgYGBcYHBoXGBoXFxYdHhwaHiggGR0lHBwXITEhJSkrLi4vHR8zODMsNygtLisBCgoKDg0OGxAQGzQkHyQsLCwsLCwsLywsLCwsLCwsLCwsLCwsLCwsLCwsLCwsLCwsLCwsLCwsLCwsLCwsLCwsLP/AABEIAMABBwMBIgACEQEDEQH/xAAbAAACAwEBAQAAAAAAAAAAAAAEBQIDBgEAB//EAEoQAAIBAgQDBAYGBwUGBgMAAAECEQADBBIhMQVBURMiYXEGMoGRofAjQlKxwdEUM0NikuHxBxVTgqIWVHKywtIXJGNzk+JEZLP/xAAZAQADAQEBAAAAAAAAAAAAAAAAAQIDBAX/xAAnEQACAgIBBAICAgMAAAAAAAAAAQIRAyESEzFBUQRhFHEi8EKRsf/aAAwDAQACEQMRAD8A12Lwg3HurH+lNlBMjVnwwGvLt1LjXae7r4D2vP0tutYz024kuco53Flogmct1j0iAofQ7krXoZITUdmMJ45S0aThWFVkJWcuY5R+5pkn/LHj1osYQddaX8C4h2lsupBl2kjadjHhM769aPdiT0rrxrI4rZx5JY03rZResQ2moI+NQy1NwTPXlUgK6IWtM5p09pFJSazeDH/mQTpqv/I8+U6H2CtXlrLWtMVy3TzjLcn3z8FrLM9x/Zpg7SX0aMLVbW9fZ+dX5OnurwGvsrcwBsPtHMaVblry29T8+H5VYB1pRegl3MH6WcNRs94mCjorHU6dmmUAdZJJ9lOPRfCC0bixBYW7hG47+cCDz0UT4zVPEUNwlJIQ3x4ZnWEIB6ABT4nyIovgN8ubWbRmw4I6FV7MKR5lmkbj3E8MElm5HdNt4a/v97jrLV1jDyddBUrLDoJ8a6x10rpnOW0jnhjjptmc9KsOFvJBJ7n/AFNSwW6bcf1up/w/iaGu2ta5rd7Oil47AWSmvCcVkGoMTvHwoZbPhRODwzHwFTOmtjjd6NrgeIAwKbIAayXD7JGs60/wmI5GvPkkno64s5xb0fS8CCNY0bmJ1FYTi3o/dsTmEr9ofOlfU1fRfEfcSKX8Ws57bqdiCPKarHmlH9CnBSPlGSuhaPxeBKaxptQ2SvQTTWjkdo6qKR8a4kV1VrhWlQciSoJoiw0sIMa8qEirMPZJbY1LiNSNDi7qoqmJNeS+jDNGtL71u4FIPsoVMO56gVgoKu5tyZbxYqZFepfdmdTNereMKRm5WzaZay/pMhOfKJZWtwCNCoNsmeozFQANZNa7JWZ4uml37Vy4mVugVlQqenqlgBEmT9UmunO7ic+DUw/g9sAOqmRmBDfaBVZPmWDUwy0FwpZuXCBlQhQqjqpbOR+6SwI67/Wo+5fRfWdR5sBVwl/EzyJ8iCrv5/gK4i7j51qNniFlmyrcRmbYAgzAEx1ol1jXpv5U1JEtNdyrJWYGmLUHnlEa7Brkcv3jPs6GteErF3beXGK3MhDtGnakDWdu+fMyNOWOaXb9m2Bd/wBGptry6fdy/L2V5reo9v4Vc6bMOXxHOpMNJHn+fwrbkYUCZCGGk7jTx1/A1c1k8xpWf9KL9w3rNu2coDAsczgEaaEKNRBOk+7SSv7iJ3a3vJK2oJ9rO3z7ZweadtRXY6VhhScpCTiF62gS5nWFxBZlzLLHtLgzAE7gaA89uQIh6P4hLa4dmLMTby91HORckldBuSqsepnkBXsNw45LB7Rzae7bYJ3B3tJKkAERAgTOhPKrsHhENtO0DMBe7Md94ntWtEMubumDAOx8J15VOd3R0uMKqx4vE0uIHtW7rDUTCrqDB9dhzB5fdQmI40VGqIpjZ7qqfGcoaKOTgtlSCtpCOhUNB6jNMH58zFw6j1VC+QA6dK6odWts5Z9HwjJXMb2zKxyggRCktGvUgTTPh+X62vSreNW5uJyOU/fXMHbWe8KxyebNIPtRy/bg6VFDFMbtsAQRIoO9h9e7tWC/kavQZhcTTGxiRNIrOm9GWzrWU4UzSM7Rr7F76NT0Yj361Y0NSLC4qLTpzjOPYUU/fULXECKx4s05APpHwwzmB9lIbWHmtdjcRnWsvctkE8jXZhk3GjmypJ2Qu4QLGs1R2G9Xlatw/dO1bbSMrTYCLJJgb0dhrNwdKOtokzGtEYsgLtWUsl6o1jCtlD41Ro1cfH28sD4UvxJzaxQzJTWJMTyvwQxZU+rXq8Ur1bJUZt2O+xxToCGyFgCJNsQTrGltpG3PrSPG8PutYuG48ITmnM5m5n3gZdAdRpqR4CdxhcWAiQBoq6ZY5CkPE8dlwk5TDIpKBdZGXNc02g7rtJ+0YOWSdrydEIU/ALw70bYXAtx5JUhRkkZBliM7NB3kfV0jqdJw70LQMXNx1nSFFpYGmgyoI2HOhTiHV7bkRmY5AfqIUbTpBJUkjnlGoC0c3GNINy1/GAfvqFya0U+KexT6RcBW1iLRtPcJkA99iP1d5tdYHqDl16EHQtw9+g99ZLjvEib9rvLOuxJOiXp2HjHtjYmmz+kwFzs+9nicpVl023aB7KcMk42KeKE6DOyKnKfZ+VY3FIRftnWeyUnb1VdWB12UQ0c58JJ0jekQYZMjNoW0a3y8c+h8N96ynE8S4uqFVs/YnXqusEgAwumi+6qnltEQw8Wbq3YIJEHw0qoplMEd07eBPLyNBnjF8wRbExmH6waAAmMyAHy8KhxPi2JFt27NSABIK8pg/tAZ1PLlV9d+iH8ePsWcXUfpVkGNDrqP3Yn3T7a0luyFRpYd2fcNvhWN4nxFWxVvLbLoAsmBINxXHXUALOnj0itJxF0XDXbk+raeY8FJqFkdyaZbxxpJoU8Sw62rOHvEhQr2dG0BgRmOhgnYQJjedhRgMNOGuXyCMty+wttAKAXmuA7+v4/Z0Hifexlu4lgMB2fbWsqDvAiQSHIkEgHRdhruQCF6Y9c2JRVzWhcckEmYZVYGWnMoknXXbpFY9R2a9NGpKQdifKoXXQHvELp9Yxv5+VDcN4kHtW2gjMimfMDrFKjcuJhcXebIt+WKnKs+qmUDfNsfMz7NsnyeO1sxh8ZPTQDb4k1+7czKqrbdraQZLKD6xO2u+nxplbtmkXohee9m7RgWAXXKBvJMwACfGtVdwpUwamGTmvsU4cX9EFuaRQ7pB0ojs692dWo0ZudgpWa5dcIrMxhVEk9AN6L7Om9nBLZUPeEsfVt/iw/D39KU5UgirYm4fivoheZXCOItroHuI3dd1WCcighpMTAAmRTTD21yglgZ2YGQR4H5I51AqLiXbrAG52qrmIlsvZ5ss75Z1jaqMOchMAFW9dDs3Kf3WjZhr5jSubjJm6kkG3rIjShMVgZ1FE37By57ZLJzB9ZPBh/1DQ/Cgsx2kxVQjLwwlOPkAe1URZpibGsfMcqn2FdHIwoXKsVNrk7kzRhw9DtZpaZVtAjiardaPFoVE2qdpE02Ljar1MjYUjxrtLqIfBh7YiMOSNxZ6GJyfnWa9K47IKrEXCfpBETlBKiIOVRBjXXqd6PxOYYYhbpLDuiUO+bLr3ffpS30hi6v0fdyq7F2MlgI9UfWUkjUxtpGhGU5aOyMdhl7A2wZTMLmZe0BAGUFgCSBovOABBkkc2DpMJaOrB88RnzPm/5vwpfeQlTlkOJl9DmIBJEjRvV20yxygU5zTvp7J+6nHjYOzM+kWBttdtHICQQCY3OS8yz3pJ7vuB8KKx2KTD4lbpW2IWJCie8FAGgjmKs4kWa4ggkC8s6Bf2N3SfaeXPlrQty1nv2gyqQLYbvZZzKFMgRy6zp76zckrKS7DW/6ZWwpHaAEqwGjHYE8gfmaSY/iiNiEll1WQSGA2eSZA127u3LbZ7jD3HEfVbSQG2jTuwffFZ7iVi211VCpPd39UEi9IJ5sSQdDyJmqn9Ex+x/bxdm6lkBkLAKTDakZe8CAQROkzU+KMWtX2ADIwGTKSdAYOoJ1kE6UivXFtpbFtEDAPnJAMos5gMupYwI8fKu3OIKcJnDFbbM85W1A7RwcgI1O5jqRUOdMagmABwHzZAHyKBuSwKXUI2k+tGvODWmvIFTEsSW7RUYyTA7RQO6No15aVi04iltlYtJVlBYEFQJjNJSdA2sjeKsxfHRbVQslWTDXCkl8oy22YZtYnWBtp41Kk7G4pj7jdsWbVu9qPp0OUQQJPTkf3tPMgVlsA6lrt95XvoEWC0tkTYD1ySFjflG01Tx7GXlt2u0Je0bisFVjIAIIAI9YxsTt8a7g7KX7pBtW1HcPZuCAAM6QSW7raAkfDSpvsh0F8P8ASFlQTauBe/Hd2CEkg9CBvPQ0VxLjzXcMFtqcrsc092VAHOJAnpG1W8Cw0lisgLegAFyYhWOWGhhPmNIp96A+jVi4t43kDkOCurr3TnBkAjWQfhUz1ET+jPeiFtu9CBII2JPXea2a3CVhhRvEuEWbD2+xTs8wbNBJmMsbk9TXewB3q8VOKMJNpi84c1zsD0pgMJ41I2SN5PlrW/UMXAhZC2tQA13ruqf9zfdQl1CxJJkned6ZC34fCplB4UlOtlcbAMNa+guD/wBcf/yFVdjHjTHhqg2rhP8Aj8vBctWDCrMzUxydxuHYX2FKmVMflzHiPCpPYUmQI6jlPh4UZbtAGMw9v51021aVze4kH3ijmPgwTsQdByWT5TAP4e6quz5RV2D4ei3LveYtABLXHbSFIHeJjXMaPtYbTr41KyFcAFbGmtVKArSVEa0WH3BA0OpGsA/0NSDIx02n+lJysajQuvqpGi1R+jjpTp7IG5iqLwA0Gp6aU4zoTjYsW2teq25m2y+7WvVXNC4MTXryZezN4kdoykEpOgZzIjeQZ5b0y4jwFsTbRjdgFVIKprDnlLaCCCfLzr532lztXYtOtwiFA7xVgCNdNCfKtzwzF31sWwbxH0SQOzSJEaanyrCORyOxxS7HcZwi13s+cQ4tjVgNNoUGATPrAAx76jhjh1RMxCkqN3YcgdJPjPtqjiVxmREsuVdrjNcZwD3oYyuoCkMBEGBWWx9y9Iz3D6sgALAB5Dprr7aXXcdpCjFT9o12J4eAvdG1xHjM2shkAzTKxmOs89jNJMq3HVkL5BnzwWiA9uNZ2yz5g+Jok426D+tJ0A9W3050Fwy2zYdbnaMpZnkItsepKg5jrMAH2trrqOTCkPsTi8LkI+j1I2AncbaaGknF8ShuBbbLGUGU0XQXSRG2aSpnwbbak+XNbY9vBEQhCy2xEECliXXzuc/qHoOStsNp1PxqYfJlkdUipYVBWH4/GG3dRNWQqQQTr6yiddRqx86cY1Eu2sNEhc9wCQp1lT9adddxrvWddLf6ZbW3c7RclssT3tTet5lM+wnn4xWkwmDw7FGRRnylmAZiFkwhEHLP6zUVbdMhbEeLtWbDtLsFJKle6oJADBu6BqAWPu51RxK2Is3lEd4K2g1EKTO8TBn21Rx+1bF9mLtmDEKIB+qjTqOp5+G1V422tkIUc/SB3ZWVJDAQpELGVlY+fQUN+BDTjOGHZqVZj9Iuo5jfYCN/AdTtVi4RLjuCNDbUCDmBM3BIYeuRIGkRHOJqi/fW5ZtReLkXNUhMoBlxJiSRMa0yt3AL4zXMjFTEJM6qVkDlBHjSk1HbLUW3Rd6J45heZWUKxKrIIOvaXAWIO2gXSY05VsP7NOJC62JAUrGRo00Be9p+PtNfORiCmIQAg5iO9yklWO/ORsdp6VqP7M75TG3U0HaAhx1y52Ugk6c/fUZJOqJpUb30nnNZI6PyB+xQnbGPV186C/tH4x+j/orZGfMLnqkDYW+vnWNvenwG2HuE85ZR901WOUVHbMZG/a/7PCJ/GprivKfnxr5w39ogH/41z+IflXl/tFXnhrnsYH8K15R9k0z6MuM3ka+Fde+DqBJ9346187H9oS/7td94/Kvf+Ii8sPcn/jA/Clzj7Diz6Nww5rFw/wD7D/BmHUVcgDKdSI21GvlrWZTjnZcJ/STbLZr2bJMR2jtzjlNZ5fT0Hawf4v8A61PJLuxo37PBmZPs+fdRFllJlwPCf5V8/HprP7Ifxj8q5/tdP7Mf/J/9aXVh7A3XD7M38SQ4yq9sCQCP1Yb/AKqapcULIZSecR8IGtfP7fH8mHF7JJuX3BGbbLbtAaxrtQjemHS1/r/lUucPLKTNpdVWzMAm5DDYElU3n2e6uEqRqyiJgROk9Kyf+07CyHFsDNddSM50hLRGw8aHxXpgczBFBXkSY+BGlPqQXkDX3cQdgwjyqoZRBOpnWOlY0+l7/Z/1fyqp/Sx/sf6v5UdaHsEjcpfUEkCPfXa+eP6VXPsr7zXaOrj9hTAUbRi370zzEae/UVFLz5pDuACMql7m3e0iYEabURd4Pf17hnTkfvql+FXVUtlhgdoI0AInUfvffUdjqY84ZeBdIuHug7yPqtLEsPIUs4pdUkc4X8tKVWbTqHCBVaB3h1La6k9J0q5DCmYmNZ6xQ2v9grOoFF9puE949wzAEqQffpT7g2JtjCWhm7xW4YH72aCek0idlZEMiSGn2MADO40ilfCbPdznvCICnN5ToeRNNtE1sNcSAfLl4CKjgsUsXgRqzGCR1RB7OdXhhHqn2f0oLC8ORi8htGj/AEqenifhSi6KavRXw3BhcTJf7BAmN71s7zT/ANEMQ10sxAWbVvYQNGuptykg0mu8BQd6WkkaHLHeYTypgvCAAoW4ywpXRsu7Ow5/vH4UPIkTwZDi9kdq7FVJGJUd5Se61lJBA1I208qD4xhnLWl7oY2B1jLIAA0lTp460DZwS3TcLEmLrCCxMgADeZ1jcUy4hFy5bBEZbRUQT9VkjlrufkVTmhKIswf0ZUNMhsxGpEAHw39tHcQuG6ylH+qUygkgeMnqY5Dbwqm5YYRnuDYgAbDQ7D8aFs3IZIP1vZEGkpX2Cq7hmGwzgoGY5swHMgbxodCdR8eta/0XwpOPREdkIa4udQswoaNCCOo2rK/3skDRZ0AjSNdPjr4054JxgpezWLavfUnIGOUFjoQTPOZ/Kobb7jaXg1v9rbfR4PWSO0BJjeLXQRXztdOp9v5059LuKY68UGNtLbCM2QLkgMQuZZV2JiBvSJXrnyWnRi5UWB+oPz5GvZQeXw/OuC4Pk1w3BUchcz0L9n/Sa7btW805QOuhFdL1w3KFNi5G5bF2v7lFvOnaBkIQkZvX1ld9pNYi6siNB5AVX2ldz1Usjk7Fy9MtkdBHgPzJqXb9FHtk/lQ3aV43Kmw5L2Mm4s5siyVTKrlwYaZYAHntpQv6Seg9mnx3ofP41HtPH4UcrGpUFjGmMuURMwWaJPPffb3VFsUP8NfeaFNzxrhenZXUC2xQ/wANfn2VA4safRrp4/fprQxaoM/jRY+qwz+8D9kfxGuUCTXqdh1Zn1luHuq91cxHiAfgoFD3rt7ZVynzn4GtLbdpjrVd/AayNfn416qxwXcxeXI+zEP0p0YKeuh/Oh7vBFMnsrYI6CPDypxfvA6DfajsAEnKdZqujDu0Ss826szGG9F+2Uw5TyUf1q/Cf2dultUF5jlEaKB+NbPD4YKDl0ppgb2wO81lLFDwjWOSflny/G+hd9YytcYDwMzScejrKzksxLNJkbHKq/hX3kkdKynpbw6IuKP+L8KvFjxN1KP/AEzyyyxXJSPl930dzAd4iCDy5GY8qv8A7nPWn7LUDXX+Jgf+Jx/lZvZlcP6LBM0O3eYty3Psq3/Z8Zg2Y6Ajl9aJ5eFaWqzVfjYvQvycvsz97ggO/X+o9tC3PRlDB1BG0H861IrhTfQ0vx8S8Cfycr8mPb0ZQRq2hnl+VXpwoL6sjrBInxPzFaU4MlS2gjrQFyk8OL0NZ8vsCfhS4gqzZbeRVSLahQ0a5m6sZgnyov8A2cw//qfxfyqWCPrefWOXxovTqfedpJ6+Brhy44cno9HFuCbBP7gw45P/ABfyro4Hh/sv/GaJgfM8vn4Vzu/J9/z59Kz6UPRrSBjwTD8lPtZjVbcEs8l97XOn/FRkr0Hz8/PL0L9kdNh5xt1o6UPQqQAeD2gf1akf+5c8PHzqJ4VY3Ngf/I3h+8Op91MiB9ke7r+PhXJHl8/PjT6cPQcV6F36BhBvaI/zXOQk7PyqacMws/qxv9q55fao7MPkfPz0rvadPn4/H4mjpw9BxXoE/uvC/wCGu0+vc2mJ9brp+dSHCsN/hDpvc/Bvnxq/Mfk/n9/uFdLeW3Xlz8h47mjpw9BSBW4bhh+yG07Xdpjr1rv92Yf/AARuRs/LU7n3daJDefX2dT+A+THXoRp12X8z870+EfQUgcYHD/4K8uR0k76nYffXf7vs/wC7ruwjKu42G+/OiFfr0zEa7DRR8R7xXVf4KzHfdtB96mjhH0FIFu4OyBIw6/VPqqdIIPP7WleotFnSP2Y/5g1dp8Y+gpH0DC20maarZBGlZNOIwkt7qe8Nx2ZVI2I51TMotHMZw5H1ZZ8diPdSpMOEcjWOTEHUeexrWWgDU72HVlg7fdTU2geNPYhtXIMA0fZu5BmC6HmeVJOOB8P3plebRt0pPg/TAnQrnUbk+73VTdk3To+h4XE54iPHWrsfgFuoVMieYrKcP41ajMe7OsTz8hqadr6TWJVc4LEbCT7+lZvT0aKmtme9JuEW8PaVgTmzRrzmfdtWRfFivqWOxdm4hW4uZehFfMeKcPUXWCsYkkd3Ybx7Jj2V0YvkKqkcefA07iUrip6e01xsQOo94rlvglxjCq5/y15fR+9MZTPLb7hNav5EfZisMn4PC7IJ0gEDfmZj7jU14sUBGUGNZnwmjLPo1dyuMpJBDNoNAMwM6+dVYDAWbiQLgZtJhSIMkxJ3qHnTLWBog3EgGHdkXAcwmOROhpXdYEuQIAMDnWquej9sXbOa5GZC0RssMZ38I5VnMUujhUaGIIOkan+orLqu9FvDXcDwT6sI5qPeYogOeg2684nr1BFLGwt1WMSCACV/zLroI2nU1I3riCcmYKDt+68DaYEEnUGs5O3Z2YlUEMhHh8dt5OvSDI8etRzDp9+4jodeWo5GetAjGrMagzlHiQZXUawQY+rVq3Z2YRpBkbcj4xqDoedI0Ce3jYc/n8NvxrhvHw/p5kQPAxy9tQbznmNSYG4iZ7ozAyQCBUVuDNlEFhIgFSQQMpk7DbkNdiaALy/lz5DrAHlPl58h2Z57+A11jTrryE+e9Uq05iIganTTcxoTLa5dW6wQRXo0nSJA9YA6giCZ00DaDrzoAvLb/wAv6D4neolzt1HvHkdh4n+VV5IiSsakGVIjY5ROpkbnoNq42mhG8ELIJadQWPSP5ROagCfafzMEz5D6x8TUs5257neF8T1b58q1Y5onvQZPJQAS0eQB29lcUgzB7q8pgsToJ6fh7aALe023M+qDuT1P5fznoZdeYGpMk5m5ctt/ZPWqWnLmkS0iZXQCJHuj2edSZNVUkZAJ3He6kecQPIeNAFkEkCdW7zHw3+6W9oqDOSrNHrEAeQ1j2Qlc70vIGcnKACNye97gI9tVOuZFA1gMzeEkL9wX30AMcCv06iB6oHuQT+NeqOBuKMT2h0QOwnlqHy++K9QALY9LQVAK77z8702b0sFrRRmjTePdXyr9KYsBuMw+8VpVss06ba7bCp5swcePY3/BPSa9dEnugHUjn5TT0cWcDdj7Y+6sZ6ILNttdm/AGtPatkjQiuec2b406KsdjcyntNV5/WPhz61lbFoEsQdCWPmJkbeytB6TYRjhboEg5ZHLYgiBvypdh/R65lXIRMayR99XjkktkZYNvQDgVlyNdvCTGvQ/PTen/AAbDZbpkawvIjQ5uo0rOY/CvhyGIKsQSNtd6c+iNxrgNyZzEQddhpV5J60ZY47p9zX3rBI0pFx2+cPbJARrjGZ0zqHOURp0gzM61oLCnoKx3GcMFv3JBHfzAx3STDc9DryrGEnejfItEeB8Yvhm7zlQpIBmC2mUEgVrMBxtlXMVliIEnIDMEwSNYrIf39eTRSoUT3skHmfXSY16Rv4TTnB+kVpgF7O0ztZYtcftG+kkgopJzE5SpldJnWdK1crMoa0M7V57aXe0Nte0BAm4AMreAGm5OlIsMMIBljspJIabmbSMpl2jrpz5Clgx9i6suStxgFS3aDOd4M9p6urDnp0qnD4t7Eggz0f8AmunKB560LY5MhjMS8G6EDICVW43d5bEBokwCdTQCcTYHMzDJmUd0roQGygCGX7WkedOMfeyd97ZUkKzXEdoCloGZkaFJj7qGxj4IQ8tfY6AOSx0MDQBS23MgxG9PkRxFvE7a3mMXXItqB3nVoBOwIgc/Gq72CTtA5c902505KoEx45Z9tQw2Jtl7xVbdoQoFsFBEfu7g6SQII50beuJOpUZran6q7KDPeGo0iRvy3q07RvFUgP8AQNQc3eDoTPVBGv1u9vVCcNaVg6qHURObUHKI5d5jz5eymHaLAOaAe420ZhtqRExlOmwNdF1DJz6DutEHQGA0wVG4UH89WMVX7V8KoWSMstEHUF9+cx99e4skXb+kBhmXSAe9bZvdrTUFG7uZWbTQAMW05QCAQNPD315rlvfOo0JBkEme7qPqmAddPuoAS22JKLJym2SFkgZgjL4a5lE9fGrExxjOyhjJAEwq6q/q6iDLjLtTa4tsGTkUqzatlzj6wBEad6dY3Y0PcwVrKFnIsq059x6pIUgyJnVddNdqAKheExINwjUszd0BWOhIj1cpzaRGlWq41VWRmMln7Tl9YgwSFiSW5gmaguFQ3BczdwALy1K28pGYmJI5eMUNZwjBbgW4uhXVSRoCy6mO6DmG/OKACluBu4mQiAXbtIHIkmAYQGPDQGJr2dXOVCotrqSX5AxmIHPWInSYmKDS9c7OAZJZiwz6wqiNmmIL6Dp4VY+Ni2i97vd8kE6xKjnpBDeenSgAhXV23UW0Gv0myAgddyYG+pI11mpWHzObjZMqjMRnBHRF6ROUdI5cqrvYhQipn3i42p5gZF36HNodcwkd2p3WC20E6uc51b1Yhee3rH7xoKAOYN/XuFhop17QHvv3RqeerH2V3DNFu6cw2VPXXTM2b2eofma6bgFlZPruSNTsvdHPqW08PKu9qOwPe3udT9Vdef7w/nyAOI47B+8P1tv66/Zu16ui6DYfvH9ZbjU81uz9wrlAGaweDts6hFZmLDVnnx0CwK3GF4LcIZQoGm5IGvSs5a4VibDi6pVsoJGs8jOka6Uanpzej1LR8Yb/ALq5ObfYOKb2afguAaySrkAk5tDOm34VprTmN9uprKcEx1y8i3LirmM+qCBAJA3mtJhLkcjWcpM0gkX4lTG/LasaPSa/bJUrbJBI+sNQa2QBOwrCelWGyX9NO01BHUaN+BkdaXIJX4FPpPxq/eCk5VAkdwGdY5k+Fb70Rw5SzbXaAJ8+dYO7wu7lLNlUCDLsBMMGgTrJiPbWl4T6aW1UC5baR9mD95AHvNWpNxoiMf5Wz6DaXxrI+mllluo6kqGUglSRJEetoQ4iNCRzqz/xCwwGiXSegVP+6kvFePvjHRRaKIpkDVnbQjYCY2O3LnU247Lkk1RPDcSW2upDPJ1S0itEad7ZP8tZy/eQsS3d2ghSY82tienI0XjiiHNcuBCPqr32/hByjyZgfClGJ4q0kJb7PbvPld+esRlXlssjrSU5SdyMnBLQX+i5u/auOzQZKq5IHmAGE+Iq7D8Uv2CG7cQpBy3WV102BVJYeRArL47E3naDde50zEsBz01IFUtb/eLHfSIrROvIqNHx30j7c5r965dInQKFX2awvLXIdqRXuIMwhRkU6HLuQerHUjwkDwFBQNZMnw+YFVXXJ/L53qhD/wBGbmVL4BcD6Md0AgwWPeJU69I3OlPBiCptvmI/4SGPdZsxIZCATGg2I9tZHgmJde0VSyyFkAxJAcDTnqZrR4q+/wCj2XBae0uqxB1Izo6yecISB4E1vDsWG6guveECQXORgEJ0jJGYgjQ9PfIXJhiHcjR50XkiCVSdgddDpzpRgcddN23nZ2BuIGzNmkE2VaZ33auY/GXUuXVDMAHfTMQIVrpXTwgfJqwHGchQrM8RmXLlPeaAAx7MRoBmHKD413O4VoLJCgMGMMZKmYZJmRJiIHhS/DX3bDXtTmR7es6w5e0RPSRS67j7rBjnYkgmS07ho/5k9woA0PbZTKG5AYEOx20JAPdK+sJ16eyolspILM7BsphpXYgMCFBJzSem3WKF47i3W+4QlUbIwAMCGW0Rpt9Z/eaq4bi2ZL87iz2qnSQbZR2jpIePKgBhJOtxnH1Y7uYELpKlBoIAk9G51O3eLwNVTNpmKhQSJILFZEqo35+2kD466WMux11JMzqFMn/K/vNG8TxVxVtEGA1lHYDYuBcDGOsge89aQDBsZplTP3hBnJLE5WiII0cQIg7dalcdUGrBmblNs5QSQQRAh5WCCCIbrFL+DX3a4yz3mt3Ah0kXApKkdDNtjPiaCbHXD3pJ3O8zOdvxX5NMBvYwyNDOBkGUSeyGbKAAqmACdVkSDlk71ULAcgBmJIUALcSTlUDQA6mANuZqGPxTi1YKkgMHUgGJZH7PMeRYqy6+A6V7gWMZr6AkwxI32LK2UjoQTag+AoAtx7DPlW4pCqFB7QGYEnUXRPeJ1gaECK7dP0VqSBJua5tCe4ND2w0Gg56g0qGLu7FnnY97n3Qf9TH3DpTC9jHOHssHYQ9xW1+0Uug/wEj2eFAF+EGa2UUhnL2yEDSxyremFF4k6dP6eoDBcWu2nW5LHLrBOh0yn4ufdXqAKOGXmKABiSBlbWO7MD8NaXY+yqTl6nVtfPzqzA4wMQUYLd2yiQHnp4+Hu6CN652juLhYFtwdlPIiPzrgemUkfT+B4XJatgnUKoPiYE/Gn+Ht7bV8twHpBirQiMwHQBx57yvlPuph/tviYgIoP/B7t3+YpNX5RomkfSuzgkTWI9NOLISlu05zhjJQ7aEET4abcwBzIpHiuN4u+QrXCJOiLqTrMZUAB6azyqC8O7IntriWjzB+ku8/2Y0Tno5UUtJA5WALZYkkzroxJ0I8Z0NMsHwkMmZVIUfWLBLfj32GvkJNB3OOWrZ+it5jsLl2LhB6hI7NfIhvOk/EOL3LjZnusdI1J26eHkKmmydD69xDD2TAbtX+yk20/jbvt5AL50DxD0iulWtheyU6FbYy/wAR9Zv8xNJ8Lcae4CCREiZIP3CiVsgeu2vQamqpRFTZWjTooJbr9/lVzr1M6eqKi17lEDpz/nVbXZ9UR1othSK7r6REDoKEvMetXO2szVRatETRSbg6a/PvqDN5fP3VK6B/Kh2Pn8/fVoVDn0dsBxddmYC32QgLmJz3APtDTT4037a0cOtqbnr9pm7NfrWUtkR2nU5t+UeNJ/RdbpF823CKAmckmDJdU0Ez3yPv5VpO1mxl7W12vazOU/qzbcATl+2Dp4V0R7AC3sGiC1czP9JLLCDQrcKQfpN5K+7x09jHt377MO0XtWB1RNM/Zjlc/fnQc6vyX2QN2lo21YKDCwCxtvAB2kEn+tSxTDLZKPYDBB2ndtespQ5tRuUBOnT3UBBRbs9vZYuS2VZCLGa3czg63JiW8NxQ2FwCPnKue5bN05liVTsiYhjrEe+r71q+V7VjZaTGYjDGXVQSJPPuGr+I3Ct67+jtYFsjKoX9FEoUtBl72sE6GetAAuPKP2ff1SylsyN2trcWRB20X4dav4fYS2DcZ17N1u2jAYnVTIiOgU1Lh9si5aa8LPYsTqf0UBgvaAnTXRuzOnjQ7X7uXs5sFQSYnBwWyuk/BR7aABHw6QfpU2M/relz9zrPuHWmnE7CqLdl7iB7RcMPpSIe4lxYITXusanYtnJe7VbIY2i9klrAzEl8sQYYMG56b0Pfv3bjFmFpiRvntbDMB6p+zk93uAJ+j1gdvaK3EJBkgdrMZe/Ga3BMM5jwoFbCSMtxSJEaXdptx+z6ZffTqyr2kFwW7aX1uEQWOiG2xnLm+0xEx+dALaeQBYt7gCDdPNANn5afw+9ATazODU51IW8QDFz61kP9idSAelC4ZFR1YOvdYNtc+qwI+p0Qe802xNl1t2kSyIdbbXF+lJW6vdbZpX1gI8KCsYV8yzhTErMLiZj6Mn6+8ZvdTAjxjh+S6/fUZibi6t6r9o6HQRz/ANJq3BYbPaeyCC5uK1tQdyO0R9SIEWxz6GruM4Zzdy/o+ZUC21OXEH6NQMuqvBIV2E+Bqfo7hWN9M2HKbkMEviGyk65nIjW4PdQArXD6zmWNz315yefi491eqwWXOv6LqdY7O+BJyn7fi3uFeoA+d9rWgwHFlugW8Qe9st3/AL/+739RmyK6r1k4pgbbA8FcOWyEhCCWZgltecsxMDrBPvppexOHXW5eN8/Ysd1PI3GEt/lU+dYy1xJ2RVLMQgOUEmBJ1gHrXhd2P9K55Y97LTNTd9JLgBWyq2EOkWx3iPFtXb2tHhSd7w5mPDcnr4CgO2Y6L7APn76Nt4dRButryVd/afyqWqAmt7MYVPYPmBVlvBR3rh9g/P8AKpriNCLQCjy50MGnc5j79dKnf6DQaMQACAMq1Vn6e86/PWqLd2YmCDUn009wpVQ7KsTO8/1qkXz7efiKsa7I08jQ9wVovsTJdpJ/DnUHaarmfOqbrkHeBVpCL3NDFprpNVsnSqSA03okv/l8f1FuyfdcJP3Udh8Pbys7qxi6tsBcg3OII+q0+rEffApd6EvK41ds2Fcxprl289SPhTaxaJwt14GUYiyZ7h+1PT/E8vLWt49iT1jH2lsNa7O4QxR5zLIKor/4UGQse87V1eH2TZNz6SBcFnLCTqgAacu3fXT+VKkA022QbJ0uId28v5aS1wBBwWJ2hWw7/V+sUB/5T8fGqAn+lWjZFqLv63tQYQ+tbdSIiOTa1G1gbbWXuh7oCFQRktz3+wCn1hpJB9ntKxQoImNwP2fK4yn4Ef0ppwgZsHi100tWn+r+zLT8VHvHWaAJYnE2ntW7U3hkNyDlt7XWcRGcbMB/LSI2MMjW7l4XLgFvIzAokntHBWIuRzedvLlS5oBmRufs8rityXo3yNKZ8EWbOLtj/dy/L9kbgHLqV+dgDuKxdp1sLnuA20FsnLbAIV1C/tdIyn+IHlVOHwSNauXBcbLbCZgRrDh1WALhGgOskeqesUFcuHUzzY7nkbdwfV8T87tcLfFvDHuZ+1e7ZeWYQEUtbjQa95xz5bbUAe4nfs3rit2hByIrSu7AujHR9jmFVYXBqytdW6IthGaVeRmKFYE66oZ/pVb4q3qezPM/rm6LdHLqKYYZra4e66oTmcWWU3GICMCQwOSZBuxtFAA/Fjau3rjpcADtIDI8yci8tPXX3GreDYdVbtw6ZbBR37rzlZrg0EGe6SPYPMrkvIY+jcEx+1bdm/8AbP1kHv58mnCLqdhi27N9LKjKbpMq/aliD2ehUZo3GvmSALruHtFzDoBnMTbubdo45KdYaPd50x9HsOql7pdDaW2RehHnJcUDQFBmGZDt4ml1x7UmbVz6x/WnkbZO9npB19vKm/AFtsb9sI4zWbogvMlWIgTbEGHMb8tJoASrhEHrukAd7uXOQCne39oL7/f6rV7FolLgBj6y/WUN/h9VPx5V6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data:image/jpeg;base64,/9j/4AAQSkZJRgABAQAAAQABAAD/2wCEAAkGBxQTEhUUExQWFBQVFxQVFxQXFxQXFRQXFxQYFxUYGBUYHCggGBonHRQUITEhJSorLi4uFx8zODMsNygtLisBCgoKDg0OGhAQGywkICQsLCwsLCwsLCwsLCwsMiwsLCwsLCwsLCwsLCwsLCwsLCwsLCwsLCwsLCwsLCwsLCwsLP/AABEIAL4BCgMBIgACEQEDEQH/xAAaAAACAwEBAAAAAAAAAAAAAAADBAECBQAG/8QAQhAAAQMDAgIIAgYIBgIDAQAAAQACEQMSITFBBFEFEyJhcYGRoTLBBkJSsdHwFCNicnOCsuEVM1OSwvEkszRDoiX/xAAaAQADAQEBAQAAAAAAAAAAAAAAAQIDBAUG/8QALxEAAgIBAwMCBAUFAQAAAAAAAAECERIDEyExQVEEIhRhcYGRscHR8DJSoeHxI//aAAwDAQACEQMRAD8A8EFcBWDVcNX05825FA1WDUQMVgxBDkDDVYNRQxWDEEOQINVg1FDFYMQQ5ggxWDEUMVgxBLmBtVg1FsUhiLJzBWqbUaxTYiycgIaptRgxTYmLIDautRrF1iQsgNqm1GsXWJhkAtU2opautQGQG1dai2ri1AZAbVFqPaq2oHkBLVFqMWqC1BSkALVUtRy1VLUFKQAtVSEYtVS1BaYItUWopaotQPIE1iuGIrWIgpqROYIMVwxGFNXbTQZOYAMVxTRxTVhTQQ5gAxWDEwKatYghzFwxWDEwGKerQTmL2Kwppjq1IYgnMWsVrEfq1axIlzFrFNiYDFPVpizF7FFia6td1aLDMWsXWJnq11iLDMVsXWJmxd1aLDMVsUFia6tQaaLHmLWKtia6tR1aLHmLFiqWJksROH4QvkDUNc7xtEkek+iG6LjJt0jPLFUsTZpqpYgpTFCxULE2WKhpoLUxa1RamCxRYgrMq1qI1iu1iI1iRm5FGsRGsRGsRW00rM22BDFYMTApIgootE1IVDFaxNtoogoJZIWEhIMVhTTooK4pJZj2mIimpFNPiirCklmGyxAUlYUU/wBUrCklmVsGeKK7qFoCkrdUjcDYEzwfYDubnCPANP8AyQuoW26l+pb/ABH/ANLEt1SmOoXP0yTX0Rm9Qu6haXVLuqVbhHw5mGioNFaZpLuqRuC2DM6lQaS0+qUGijcDYMs01HVrTNJV6lPMWyzLLE90E39fTB0cSw+D2lvzVzQV+Gba9ruTmn0KU5XFovR03GcW/KMh9IgwdRg+IVSxeh+kHB28RUGxdcPB3a+azDw6IailFMNTQlCbj4ZnFioWLRfw4jE+CXfSVqSJalETLFFiZcxVtTsMiKdJHZSRWU0wxixczqWkBZR7kVtNOcLT+LuafcgfNQ1ijM02eAApIgpo4YiNYlmPaBO4ciJGokHYjuXCmn+GePhcJYeWrT9pvf3bqeI4QsI0IOWuGjh+dlG5zTNHoWrQkKakU0yGJhvBO1dDBzdj0bqfIIepQLRb6IRFNSKaadTE4yOensuDEZhtC3VqwppixXsSzHtCopqerTIYi0KQLgHSATkgSfIJOfca0bdEOp/qG/xHf0tSYppqlxHWOqUqbKllFziHua5t8wHdlwBwWnZTYs9PUTVo219BxlT8IV6td1aasXWLTIx2hTq13VpqxTYnmLaE+rUGmm7FBYjMW0KdWq9WnDTVbE8xbQoaahnDlxAGpIA8031aaq8E2mO2TeRhjfq8i523gFMtVLguHp3LnsuoH6RUXCr2tSxmPAQfcFZLqa2f0ZtC1vaqh7GPd1rnPcXFsEh5y3TQY7lepwtB/wAFQ03fZqaf7h81lparjBKSOj1Hp1LUk4v7Pg8+6kgvpLa4no17RJbLftN7TfUaJB7F0x1E+hxT0WuGjOfSQuoWi9iF1avMxlpIqxiM1iljVo8HSsc17zbBBDYBcf5ToPFc0tSkejHStgqDYY87m1vqbj/QqtYmuG6MF5AqVD1g6xrXuaWhxLuzho1HoqWRg4I25LOGpZtq6ONJclAxXDFcNVw1VkZbZQMVOlqtbqqfUtbFN7TVucZcKj202wIMQXCYOyZa1OUqY6mqe+l/7Afks9R2jo0Y1L7FKfFWiGNaw/aiXeRdp5QgOkmSZPM6q4arBqapEtSfUHYpDEW1WDUZC2wNisGItqtCMitsrR4cu7gNXHQI7qoaLaeOb/rO8Psj3VXvJxoBoBoFWFD56miWP9P4h+JJb1ZBgimwg+ZVnvZU+IWP+0PhPiNvELuNHwfw2fNLQpjVFztSaOq8OWnIkbEaHwIQy0JhlQjGo3B0KHCtSM3BdgVi4sRoXEJ5E7YGxQWI0KCEZBtgCxc2kSYAklGLVLXkAgYnU7xy8EOQlpruSCKfwwan2tQz93me9JuE5KOQqlqFxyOUW+OwbpZn+X/CYs5zFr9KNxS/htWc5qWnL2hr6fvYGm9zctJb4GFFetcO01pP2gLXeduD5hXLUN4Cu1ZnhKhNzEOxNuah2LTMwemJNejtekGPRmvWNnoYGxxbss/h0/uJRKlW8XH4x8X7Q+147H1SvSTocz+DR/oB+aXY9Zx6Jmko8tD6s1ySundFa5OycENtK0Kf/wAaoeb6fs4fishrloU3/wDj1M6OpR5uUTfBppxSb+gMFWBQGuRmnE94H4/JNyJUAgKsCghyuHIyHgEBVkKURuhPL5/kpZD2ywUoYVpSyDAb4/6n8NnzSya6ROWfw2fNJ3KYy4LnDksVC6ZVtAZwdhvG5jyhVkTtlFxKoXKCjIMC4cpqV9AQO6FRrDzHqJ9BkoVTipcQMDQSOSV2zRRpBhWHJQ6pyEIUjmFWU7IcQheuJVWsB0PlDp9BMqlWoNBoPU95TyJ2zS6U+Gj+4Fnlqd6XqQygYmWfgsd3EDfCmDdGk4K+QpCG4K7OMp/Ccz6z3K1fi6TCciRiLSSDvN0J7j8EbK8geqJ0B9EPqjyPoVSv05nDvVC/xs/aHsqUp+BPR0/J4NnS9TmPRFPTFTmB4D8VnPfcZJz4AfdC5zRBOT5/3WXxETbbfg9Z9K+OeyrTAdH/AI3DE6amkJKxR0nV+2StT6dsA4poO1DhxvtTC8/2fHzKleoilQSg2zSZ0jWIm8x3kBFZ0jWzDy6OUHlyWW1reQ9UenbnA0H9QR8TENtjv+JVuZ9V6Ho/jH/4fxTnE3Cpw4EzI7X915QEd3r/AHXqOjj/APy+KOP86iPdp+aT9RFjjAzqPSVUC7XxJPtK0z0g4sYXkS+4XSQRaRboPhyZHfzXnC4HM+5T/EFoo0cDPW/1hJ+piwUaDP6Vqj63lr+QrU+m6ugOvdJWayqByRKdcDcBHxURYmozjOIBBLtfquLRP8uoC0KPTD7bn2/EWdmIbLQQQAc55n0XnXVgdTPmmwG9QDj/ADT/AEBS/UxfUpRNZ3Tb2xcGZE/XE513/JXN+kBJgMH+7+yxX2Q393v5lL8XUDWOcBJDTGTywhephQYPse++kXSpouowMOpMkyQfRZ9PpkOklrsRJgYlC+mj23cMDg/o7XctIB9yF5x1p+t3nP8AZC1oLhlSi7PTO6dYPteg/FNDpmmKbSSYcXDTIItz7+5Xjrf2gR4p3iMUKJ/arcubORVbum+5OMkekqcWAJgx4JR/S7dgSsBnGPGLzHeodWnWPz5prVh3YpRfY9HwPSgdUAt57/slKcZ0uHZaACdZ58/P75SnQ8GqyIntT2m/YdoAkDUdzHkQnvad9QwlQ/8A4i/u9PxXN6WcNyfIfgst9Uk5PzUOqknJJ8f7qt/T8oS05dkz0XRvS7jVbA+0fRhPyVXdLtk6AajJmCJ5eSzegiTXZ/Pu3/Td3rNLnawfZRvad9S9uVdD3X0m4y3h+FcPrM/4tK8q/pF55ei3Ppif/D4I/sj/ANbV4svThqwSpsJ6bb6G7Q4kg3T8IJHOYx7keiX6aqgV6gn67vvWS52P7hOfSPHE1f3u7cAqlrQu7JejKqpgC4Hf3VS9Jn85XXfmVfxEPJPw8/7WYH85/PmjD98/nulBFY81cVOZXhuUjps0OkelqlZ5fUeXOIAkNAwNBhL0qkjUjuICC1ysx6hyY7Y0xzRkmfEJunxoExbnujvWdIUghTmx5NGl+kUzPZAPMPf90wtLhum2t4apw0Cyo9rybzeCIiDGB2QvOByt1gSza6DzNBz6c4JA5XSdPBXaWloBe8xMdsACdYEHUiVmiqrh6nNhkOOqMH/2vGhiQdTH2Vdth0quPg5p/wCKTD/zH9lLIAgCB9yTmx2uw+Gt/wBR3LUffCsbIt66pAM2y3B5xd4JRrxGZ8xidkWGZl3uCozaHwNs4oUyC2q4ENszYTmSTk66ZTTelSTJreAspn0EhZwNPW4nCgmnyJxEw3QJbj+ZonFHqfpB9JW13U+qNlrbHXCmZPMawsSrWpvMvtLhq+03ZdOrSPD2ST6lMYAPowfJT1jNpH8rT+Cb1pN2TkOMLYw/EDbYQOeUSq+QAakgTAtECcmM749Ei3i400GnZGR6ow49xxA82A/e5ZvUkFohjmOEh43GGg5Go+JVcGDPWRzxCpVqOOw8wI9igVaF2CGRrvsqWoP290OUuIDXS2pDm4nIILhEe6oWj2mM6JQ8PO7ee8SPLXCG7hO1dcJiJzpyynmvIrXZDhaf2Z0+JQAebf8AcfwSbuGzdiYic5HeuNDvynn8xZGjSqvpkOa8NImCMnIgxjkUMUtP1gGNIPlskv0YH6xVXcK3GZI9vNC1PmCm+57Hpzp2lW4bhqLCRUpgA3MBaexbj22Xm2VGumKgJGwYO/00SXUftBC6oCdVb1cuWxKVDtaoBqQP5fJTxXGOqOL3OBcQCTGToJx5LOc0ckJ7TrHr+fFUpMMxt5G7/wCry2Qi79sep/BLOpnuQCP3fVaKTJ3BIH8witJRv0YD641zE6AA4mMo9LgASAHjw1+YWrozxYsAVcK44Ru787x987AK4otB3O8A5Psp4Cgdq5jDOy0eCqtMscHWOI1M55+KpV4YCHBpjncQJkjUtx6lZ32Kx7i0GY1VwY1HuMeyYqUGiMRnUG730PJXdSgEkEQDmAYjOeRjMJOgoWFTuHmNPOFLTmQNwPnrCa/RhidCA74RBB00J703TDBNxjO4JaPTE+OcKXQ0jNaXciJJxdy8fBFLnROY05+SYLqc/wCYRHdMQIx3pjh+LYBnBEDQknwiJ215KX9BpfMz5OxmeQ9lfqnaEmeREQnBWuDZaQMgOODgTiD750hDe4H6pI2eBoZiYnnpndKgaQAZ1JxG39vD1VmMnuPl6IlORkFwElpdAInlkrn5Ah4mCBkbH5zOOSmgoo2nJjM7gD7v+lYNkTB22P3x4eqZqUKlMNdOHAFpGkeIPeEOq9uhqEnJP1pO31seSVWFA7ZEz+GdMyrsnMgRMT6xOddFNCmXnsAx2QSAIBg4ie9EZTAcGOc0zPZ3EAwfHB91LRSXggN2Mjv0P3qOqby9I30XfopiZjfJaJ/DdArUjMFwxGjsa8x47pYidhCwCeycfn8VL8atPcSfxQHOga+mO8a6rnEa/nvxOU8QSGTWwO4bxMbZ9EG7OTPnCHeJGbZOfDwAyrNq6znOmTKMaKSsJTp5Ix3fNCd5CCNvHvU8OA6o1ugJHofmicRVDTAALD8JAc67O+MGeRwindAo8WTQoXNLpyMRGT+fkgNBJiY11RTXId8DhgCGAHJMiZIiIPqopfrA6ww8QHTBGdsbnOJTjF9exWF9AD6OMH8Dt96rxHDOZ8RE62zkeysHgSA9pbrgmRG5MRyXPr1ZdTtuDhe147QDhhzTjSMjvJVpMlxSEqnMmNveFWB+0o455qVm0jLC4jYyQMk+AE+i038NRk5d/uP4LSTUUr7hHTsxGdHvphjusHaHabGBI0nfE+iBU4YhxDnEZM8oK1GBzi05AZBMC4kgDGPNTxPCFzi6mRc0u1zra4R6kZ5rZajv3E4WgHFcIKUN7Dg6IIAJMeMlDosLjhskxAAHgNPkqPo3VXv6uo0N5tNrTbgNmD8QGY270rR6XqsLW0XW3sF7hBOTLjdtj71qoSa4dsmlZ6XgejZm6pbUafgwQBgwSDieWyN0uJoicOpOHLQm0tOxw4H/ALXluG6WdabR2WXvvuznDQ7eJOm5TfRPSf6qq+s3rJLZcdHYOrdI7LQuefp9SLybumv+GlxqkD/Sotw60l90EwLWyNMSRhNzDHuJwbIz8RqEAeOpKS6S6TtqvpNcG0XttLBoxzmhxdb+dUnTotdTADyXNfLHgZOBAjciN+a6Fp2k3wZm/wAdx7W8OA4EOpFjdMnaPzyROK4im5lIU42cTvnWYWJ0lxDHUWvMCq74mHNwyLrT8OxWXQZVyWhxa05DRNs5211Ux9MnG7p2wk3Z6d7gCbXMiJkmCRuBjE8u7VB62TrPmVnVOLDOy9pa4TIx5HGoRuGrlz2tYzrLgSM8jmYmBkZ2Q9JomPUebxJGMGOck6n0TXDsa5pIIuuwHN2OmdRy81XjnOjDQLS4NtsywMadZgwS4a7KnQr28QSPhOIBmXQXXCdDMjwgLBr2Z9i0uaDce1raTajbogXAbyYMDxn0VqtJ4fYJO40AI8zhNcO9xIpsAbTa2pB0LDcZaXHvMQfxWTw9a7iLajjiHNhpIc0EOMunGYHoogm0/lZTjRqHiy1nUuMnYDNjo0ncZKzKjsk6NbaJJnUw3fwx3o3+G1DUFUQ4A2mXW4j4o8eZR28Rw7Hm43XDEmaeHQQMZIIGvLuVRxiuFfmhtWNdG1rabiWukSDgySN457JVzQ6k6s5ltQio5pB7dhabZ5SCTHNN9G9LxVI6otpPgCpq64TBeJkA7csJDjKRFSrJ/VVLQ0mSWktzB+zgGP2hCyhF5viuj/dcFJWuC3Q9YPaC8vDsi10jIA338O8K1dzRm50CROdh2gSkOh+jKjj1tSpOZDJIwRbLhsYbp77LT6UYCG4i1zSbfrC4F3icbrTUwWrSf+iUuOgGlSD2uIIhsg6jQA/NWqUD2TgXEAGR54AlKcB0m3iS9rWkQN/igyHAxuANVUOdc4sLuy5zQ4D4XOaATO5EN2xCe21Jp8BxQ8KIBN58Ixd4H0x3olFrqbmOEm4y2ASYGpxpgpzhXghrC2XPIZM5a4tEkTtjPgsipTNbt3uba0MawCC0scBUbI1JLANsLNcvnoUuDTc4XNuLKYMmS4CHAiAI8z4BdxT2tq3NaHMcJmTh25jAzIG+iz+Fc9tS9zZbIljhg9o4bIziJJQevBk4lxH1bQTzJESBnKNou+AjeNLHw0ntEi4zAfsd4B+SJwZfkmC+4uDQZEmDLnR3eSTNG0kuOsYBBBzMiM7hVr1nNdOIjNrnXDI7JBgA+B2K1wT4Rnz3HaLwC4Op2h5N4MODrmiYwMEn2KzOk+i7Y6pzwG3G1pNwkYF0zzwFe9oFzSXOGjTkZwInTKJxPSYfVthwnsyIiQPvAb7K4qSlcQtMT4Ppci9rrndlgGogFpLiJOHZGNw1FE/aP+0/iqs6La0VKlWoHNfhtMYJdtPK3GUrT6TIADnOBAAOG677rfCMn7RStdQNBrqbiOsIiILJ6wwdgtF/SxqMcywyfrNJBBiJOxTx4hlMVXNpBki8EG5z2sw46m0doeqwOI4t1wwYN5cSDBk8+4ADzRH/ANOXH7j/AKV1GOlOnXPIZlgEAFxuJxGe/X1XdB9FtAL321BB7IMtziXLOrta52McnbDPZJA7sH+ys+6nSdTcCQXAm1x7JAiPeeS120oYw4si7dsUpkueWZhzoLWxJgmBJ2C9aa4p02U5acaAAXDQY8l5Toohr7gZc0O7JMGCCJa7SUdlBxeyo8kNGJInI2DT95xlPW01N0+35kxBcZwJNctBAuOLicztMHdG4N7G06j3y11w6sNENa9sT585V+kndZWFtoMwCOcyT5ZxjRHL2lrw4H4hcXDUxDncxtpyTcngk/kJ+0yuLLy8u+JxAe4gaYzPhhei4DjrKNJotYKwcOsOgfLmuLhz+Hlg9yzKHFdW0hjQ0vDweYZEYnXf1SQ4xzqbqVrbbr50sMWmBpGiJw3FTXCBPuMcLw7X1jTJNRxMBw7IxNzv3RhafB0W8MH1G1JqBtjWie093w43iJS3RnGl3ZNIEE2mpT7DrTALWuA7XOO9M9C0S2o+pQDbXSxj6zi0mILi0fWJwNDos9XLlPp445/b8BpdxjoToriuKaA2m2nTYHgVHy3L/i73Z7k5X6CPCdW2s9tRlzy0tlrmm3tXHUtPIHVBp9P1qD3DiHWh0WkC4RmS0jySvStN1dzKzKpiBEy4tzMtnTH3LC9RzqVKL8fuVaXJuVPpU2CymWXGCA6TIzIMDUxz3XUH/pPBVKlgpVu0JZLYLe00CNotnmvJ9EcF1dRr3kYkgftR94mVq9J1H1QWdaWgwTkxnEkDLpkCO5RL0+nCSUPk7KWv5NfoCsDwofAbUY6KwIImDBDm/agjKx+neiGTTYHimHF7u1mZLbo9SYTNKsyhTur1XVS9jWGiwkti36xP1iWyTscaLI+kNVleKjCeyAOTWjLhI1kdlsjGJT0YS3nKLpc8/wA8CdUbPDB9J3V1HF3Z/Vlohr7cuJJ0cWzju71PCltR4aYApg/qwTh7rZM7kcz8lm9AcQSx17iS0gakgSXZM6mM+EJmoAwue03OOhH1hgGeXxJzi03Hv+pd8cGlQqE1K1JgIaAw3kySXAED9mI2+aR4zpYUjDWuLg2+XObJgkbu5g41wmuiuIJfUaWEOhrriMOAhrQHaHXRZDeiHji5r24iraJcLXF0AmMQQDyys9OEXJ59kvuTcqNnovjutZPapPgy0xbNuugMZBWWekKprvpl1NrAMg4kRMtxM5CU6U419TiWRLIBaATme0A50YOT6J80KQe2ta2cjn29WmNNytFpKHLXVcLwOnJcF61Wxt0ucQ81WiTdhghgO26IKtUOupspO6ztOAkEGcucQORnuhArVrXOcSJaQAzIdkxed9AR3ZQeErllVxvGpNjcABx+Gd5MfkowuPQluhrpDiahc1ptPZnqmXCTc2e2do5RqpqURUpufYKbgabGwXSZEvceccs6HVCoUHPa5oBAa421NTAA841jxCfdxIcw6iLYEgPBnW6eydPPwSvGkkbabXV9BdmhDiCwNaMgEy0BpJERoWnHM8kpWqkO6ltwBOIJDQcmbiezPp9yLWqOc19UvJmGtkNAgHAcAILiSQTukuKBc0kTFxkeDWiM7ZWkYq+f4xTlFD3B0BDXunMh0mdBIu5TESDy1SdFzJLi0/HboGuGNfv9UMNDGB7S5pBhwk5GukY2GeRQ3VQZnxER46KlG7Ms7jwO8bREh4ksAALCZLcDInIEePoqu4ukSSWVf95S3XutFukkESZxnO6WxzH/AOU1F9xOddBvoDiRSdUFeTc11MXG62DLhvEkN9EzQrspcO5tt73CXOYC6ScAB31RG2+68/Vol7xnLiZJ581HXHAGG6eY+sVq9FSd+av7DU66BtCJEuzM4cDnbwn2UPpMptudVuqEG2mw/DyL3fIKn6RGokDvz359EvxJkXbkytVFkOkF4Bwy7RwyDmO/Ce4uu97GtkEETJPP3gYCXFINYw7ETjX4rTg64lOubYQ3UBoj1xKidXY4rgTZwxaS4OaSMG7wxCXo1HjE9mQDnA3j2ReM7LRGoOu8x3+BQi24AybsOJ2O/rorjyrZnJF+Lr3AwIEBsjuMmZ7wkm+MEbb960abiAcAmDBO3lok+FoSWk6Ex37ZjzVRdISNboGrLKjJi0iq07i2A7G2ITfSwdVqvYRcGtYabv8ATbE4MwGyfNU4Ki1nFMAm2oB2ZGhBuB9ygcU+IpskFwveTvAw0dwH3nkFzPmeS8fz8jW/aTWqdeGUTUJsMudjIg3EY8InmU50e5rWmm2cDJ0kiLto7lndG2tLXgTIAIMGTOfBavFkNa1/1YkN00w2Qo1ePb2/Uzl5KVG4aCPiddODA2MH/tU620Q5xJBALmxLpGSByyddgu4saToZMCZB7IGZ0z96BWwHEY3EczznVTFXRDMziqj2va0ySzDZyYmW+yWZWdnIgmTj29vZO1KV185eDl2cbgDugQg06YIu8dd4GZjTVd0WqLXI90bba6HFpJBNPZ4j4saESNNgVscLw4qPDchom7MANjEeOiyeC4k+Y305e6PVrOEFpw6RHJ1uT4Z8VzakXJ8G8Uqs1umvpC0VG06TGvptc0FhALXAATg98we4FN9N8bQLL6bjT4ggWFstcc/C4jsuZtBXlqRDgZAlpyftQRy8fNW60j+XfuEEgZ71h8NBONWq/wA/UT1HbTLcKwms1xEnTOxx+ITY4i1trsjWO+BmdiPxVGPvaCNQA4E6kExk88FAJn0Ov5zut3z1KjwaFOuHOEj4rZJGC2Rj3WSC4VCR/wBwTGiJwr+1JyZAJO8kR6I1WkJaRgEF0bHQiQjiPBnKVjFDiXOAAMG6QJgyMTOyLwzzY5vZl0mSMyQdJ8UrQJ7L9DbMjvnbzUFtsxzPfGSsGl0EpDPEVIZ+0Rj7jnbIHolnONpadpk6Hvn29ksapsLjtjzlCZXLiBHn3QtVpuiW22PPMtG7RE5wTM7fJCdaDpidoJ2x6Qh1eI7AEDXSPDdDG2u/shRCgtUA6kRk+mBpvke6D1fd9/4qwaIG4tuEk4B8EZnByAZ1Hf8Airu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6" name="Picture 12" descr="https://encrypted-tbn2.gstatic.com/images?q=tbn:ANd9GcRgBLYy-KTNk7JIvGnMIzS8Ebjcx52Ro8qJAYOX6uLmddx5qa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3864676" cy="3000396"/>
          </a:xfrm>
          <a:prstGeom prst="rect">
            <a:avLst/>
          </a:prstGeom>
          <a:noFill/>
        </p:spPr>
      </p:pic>
      <p:pic>
        <p:nvPicPr>
          <p:cNvPr id="26638" name="Picture 14" descr="https://encrypted-tbn3.gstatic.com/images?q=tbn:ANd9GcQ4XcQivtdFx9Rcwm4Ewmvblw5l3HsxZV5SD1C5WdjWm5ZuDU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6"/>
            <a:ext cx="4214842" cy="2714644"/>
          </a:xfrm>
          <a:prstGeom prst="rect">
            <a:avLst/>
          </a:prstGeom>
          <a:noFill/>
        </p:spPr>
      </p:pic>
      <p:pic>
        <p:nvPicPr>
          <p:cNvPr id="10" name="Picture 7" descr="http://images.myshared.ru/52361/slid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71480"/>
            <a:ext cx="3929090" cy="2678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500043"/>
            <a:ext cx="47863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>
                <a:latin typeface="Calibri" pitchFamily="34" charset="0"/>
              </a:rPr>
              <a:t>Энергетика-</a:t>
            </a:r>
            <a:r>
              <a:rPr lang="ru-RU" sz="2400" dirty="0" smtClean="0">
                <a:latin typeface="Calibri" pitchFamily="34" charset="0"/>
              </a:rPr>
              <a:t> отрасль хозяйства, задача которой: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производство  </a:t>
            </a:r>
            <a:r>
              <a:rPr lang="ru-RU" sz="2400" dirty="0" err="1" smtClean="0">
                <a:latin typeface="Calibri" pitchFamily="34" charset="0"/>
              </a:rPr>
              <a:t>электроэнергиии</a:t>
            </a:r>
            <a:endParaRPr lang="ru-RU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передача электроэнергии на расстояния по линиям электропередач.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52"/>
            <a:ext cx="8501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Энергетика- основа экономики и производства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. 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49" name="Picture 1" descr="C:\Documents and Settings\Admin\Рабочий стол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857628"/>
            <a:ext cx="4452969" cy="2643206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загруженно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929090" cy="278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85729"/>
            <a:ext cx="86439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Потребление энергии на 1 человека-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важный экономический показатель, который оказывает влияние на уровень жизни.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Развитые страны  потребляют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7 раз больше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условного топлива чем в развивающихся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Условное топливо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–мера энергии ,которая соответствует тонне высококалорийного угля.</a:t>
            </a:r>
            <a:r>
              <a:rPr lang="ru-RU" sz="2400" dirty="0"/>
              <a:t> </a:t>
            </a:r>
            <a:endParaRPr lang="ru-RU" sz="2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AutoShape 4" descr="data:image/jpeg;base64,/9j/4AAQSkZJRgABAQAAAQABAAD/2wCEAAkGBxQSDxQUExQUFRUUFBUQFRUVFxUUGhQWFxUWFxUXGBQYHCggGBslGxcWIzIhJyorLi4uHR8zODMsNygtLisBCgoKDg0OGxAQGzEkHyUvNCwsNCwwLCw4LDQsLCwsLCwsLCw4LCwsLCwsLCwsLCwsLCwsLC0sLCwsNCwsLC8sLP/AABEIAMIBAwMBIgACEQEDEQH/xAAbAAABBQEBAAAAAAAAAAAAAAAAAQIDBAYFB//EAE0QAAIBAgMCCQgECQwCAwEAAAECAwARBBIhBTEGExQiQVFTYZIWMlJxkZPR0hUjQoEHM2KhorHB0/AkNFRjZHJ0o7Ph4uOD8XOCwjX/xAAZAQEAAwEBAAAAAAAAAAAAAAAAAQMEAgX/xAAxEQACAQIFAwMEAQIHAAAAAAAAAQIDEQQSExRRITFSQWGhFSJCkYEyYgUjU3Gx0fD/2gAMAwEAAhEDEQA/APca5GM2oxJWIA20Lt5oPUOs1youE/KXEKIyXBZmuDlQb93T0VFjp2LCKLm2GpH2R0Ad56/jp26c1LL6nMZxksyHYp5Pt4llJ6si/rvVSbE4uJc0U6zC4ASUAZidABIm72GoRh1geNSMzSzrFdt9nBN79NjpXUxmHRZIyLc2VVa1tDrYG1dTpZVe5KlcdiJQli5zSNpfpJ6Qt9wFMw8jPfVRY2I10O+17/sqhjmYYxGAvljuAb2uWYNu9Q/NXTlRGgJCkAbwCbkm28n7qqnDLpvraT/778ejOI1l969UjkbX2bxjcZAyx4qMZkdSOdb7EgHnId2u7eK0nBvb4xOGSQgh/NdOlXXRlPqIIri4DCICXRWW3NJYjW/q7wK4+ydsrh8TikyFgZi4sQLEgZvz3q+pQtUyQ6ldKupQzS6HoLYgnuqO9ZocLU7JvEKXyuTsm8QptqvB1uKfJpRSisz5Xp2TeIUvlenZN4hTbVeCNxT5NOKcKy/linZN4hS+WSdk3iFNtV4J3FPk1IpRWW8s07JvEKXy0Tsm8Q+FNtV4G4p8mrDU8NWS8tE7JvEPhR5ap2TeIfCm2q8DcU+TX0VkRw2Tsm8QpfLhOybxCm2q8DcU+TW0Vk/LhOybxCjy4Tsm8QptqvA3FPk1lFZPy4Tsm8Qo8uE7JvEKbarwNxT5NZRWT8uE7JvEKPLhOybxCm2q8DcU+TWVFiZgiFjuAvWY8uE7JvEKhm4VLO8cXFsueQAkkEaa/sqJYeoldolV6bdkybauOSJeOxDAbrA6hb7lUdLfx0ViNv8A4QCmmHVHN7Xa7LuPSCNb6VB+EeQz7QiwzXsMLLiFHpSEkbusBdPWa8zRuLkMYZipsQp3kGxIub67/ZWdK7NF7LsevcFtu/SULpioI9Gym1yCeux1U94Nd7g7j5MJiRhZXZ4ZATh5GN2FvOic9JG8HpHeK8j4DbXMGJIOiyNu3Wf/ANfqr1LhecmHWX7UMsUq2/vAEferEVHVSsS0sikeiUVkIuHC5R9U24faFFattV4/4Mu4p8nH4Hj6yc9OWNR6rkmu9sgLzi2hZzqdAddAGOh6qzWwM8OIIdHVZVC3ZWAzA3AuR03q5jOFceClMM1gHvIlwSHUnnewm3s66sqN60iKFtJHK/CnjHgxOEaPQ5XcMbWVlZSDf9nqrzaHafEuWjmu5YSPz9GN76663/bV38IeL43EowlRxJzRdGXi1LXtqxuBYbrVxIdhNIDaaEWj42wjc6XsV0G/SqJZuxcrdz23YG2YsdCkqEZgNR1H7Qt1XH3GuvygZgpiky65iOLy9Ft7X6+ispsDgjBh8OjJPO0oXnuSQi9NlQjQVHgtrY1lJCBhchSUk1F9DodamnqP7YldRU190jX7V2gkcZbRUQX9ZrAYUElnbfIxc/fVzEYeeVgZRI1tQoQqq+pQN/ebml5HJ2b+FvhW/DUcjzSfUxV6uZZYroQ1Fi5GWNmVc7KpYJe2YgXte2l6t8jk7N/C3wpHwctjZHBtoSjGx6NK1uS5MyT4OBHwkiJU7kMKzs5PmF2ypHlAuzEhtB1VaxG24EVWeQKrgspIbUKQGNrXFiRvtVKDgZKkRygiY4gYvMInyBlJITJe+TVum+tTY7gviJxIZSczQGBMsTqq5mDOxBJJuVUDuFUKpUt7l7hC/sWpNrwrKIjIA5IW2tsxF1UtbKGPQt70xNtwEt9YOYHY3VwLR/jCCRZrdNr1C3BacyN53FPiExbLxT5865eaHvbKSo6L9FVk4FT8/wA6zJiYxaOUk8eSecCbAKbeaBe1NSfCI04e51JNpxKCWkUARrMSbgCNiQrX7yN2+o12zAYy4k5obIea2bMdy8XbNmPVaqPkQ4DBBKLxQpqsr2kikz5ucTzSbc0Wp8/BDESZne/GtMk/NjlVOZGYwtg2bcTzr33UdSfCGnDll87Si4njs44v0rE9OXUAXBvp3VA238OED8aMrXsQrknLYscoF7C4ubWq5g9hyphzHxZBIe+VJLXck35xJO/XXWuf5L4lRCYrhosPyRs8UjBlIXnAAixutdOcvSxyoR9bkuI27h0tmlUXVZLgMwyt5rZgCLGpZ9qRJKsTOA7ZQFsdS5IXW1hcg1RfgZLxUkaiSz4aLDAmN7jiyxzHrvfdU8vBWd5DIwfMcRBNpE4AjgJKR+vUknrO6o1J+xOSHuTptWE5AJFvIXCDXnGO+fS3RY1HBtuB1ZhILKokJYMnMOgbnAXUnpFU8DwHkjeN7SMyvKxJjfzZFkAReoAuWPWSaiw/AWcRspzg8VFEMscpBMUgdWYOT0i2UWGpqNWpwidOHLOxgcfHMCY2zZTlIsVKnqKsAR7Ks1W2XsLEJJNLIrNJMUvkidVUIuVQAbknU3Pwro8hl7KTwN8KtjO66lUo2fQr0VY5DL2Ungb4Uchl7KTwN8K6zLk5ysr0yRitmXzkIcfdVvkMvZSeBvhRyGXspPA3wqJOLVmyVmTuh3CbZbY4YbGYVgJoGO/pRtJF/vDeB069deW47Zc4xggEd5iSy23FTcXF7WG/U7q9PwkGJgctFHIQfOQo1j+bQ12E2qrEGXDSq43EwuxHXYhTavGqUZ0306o9enXhOPXoYfYP4OMSJeNmeOMBgygHOSOoiwtWs4a4jMiQ3uXYM3qXfp/HRV7E7Ze1ooJ3PW0boo9ZIufUB99cPkE7OXdJGdt5yMAB1AW0Fd4fDylLNPsc4jEJRywIVGlFWeQy9lJ4G+FFevmXJ5VnwenbVwAniKHp3HqPQRWG2ts5J15PjAQ6m8cqnKT0ZlboPWu416LVXHYCOZcsigj849R6K8A9s8K4Qfg1xLuDE8TgbizMjd1wQR+ernBv8GrRuHnZLZSMqXYm/wCUQAPXrXouK2CyNaKdwB0MA1u69JHsZj+Nmdh6K2jB9eXU+2jbZCVis0fG/VR+aNHYbgOlb9JrvwxhVCjQAWFNggVFCqAANABpUtESLSikpRQCinCmilFAOFOFNFKKAcKcKaKcKAcKcKaKUUA6nVDLMq5cxtmYIPWb2H5qloBadTaWgFpaSloApaSloAooooAooooAooooAooooAooooApkz5VJqrylu6o5ZSwsaAgJoFOtSUAUtMJppc1NhcmpRVYymmNiG7qnKRcuilFc44tu72VGce/d7KnIxc64pRXDO0pO72VG21pOseyp02RnRohThWXbbcvWvhFRNt+brXwip0ZEaiNeKUVi24Rz9a+EVG3CfEdaeEV1t5EasTt8NT/ACT/AMiftqxwY2xyiLnH6xLBx19Tff8ArvWO2lt2aZMjlctw2i21HfVLZe0Gw8yyL0aEekp3j+Om1XKg3Ts+5U6qUr+h6vS1BhMSssauhurC4P7PWN1T1iNItLSUtAFLSUtAFFFFAFFFFAFFFFAFFFFAFFFFAcjEziNGdr5VBY21Nh1CuP5VYf8ArPAPmrobYW+GlH5BrCclqmpOUX0Kak3F9DVeVOH/AKzwD5qTyow/9Z4B81ZbktHJar1plerM1B4T4f8ArPAPmpp4S4frk8A+as9FhlyuCBcgZTrocy3t0br1NFhYiyZtFynORfzudb9Q9tTqzJ1JHZPCPD9cngHzUw8IIOuTwD5qoxYDD5RmY33m2b8kkbunnj2esocDh9Oc3foetb//AK19WnX1q1PYZpexcO3oOuTwD5qYdtQelJ4B81V1wOHv5zWvre4sMzWtYG+mXq0790JwURKWvqwDAE3sbX3jeDu1N6a1T2IzSLTbWg9J/B/ypjbTg9J/d/8AKozg4N2+wte7am7i+61rBD/9qr43CR5hxd7W1vffmYdPdl/23CdxUXqg5SLDY6H0393/AMqjbFQ+m/u/+VU+S0clpuqpzmZZEkJIHGNqbax/8q5kmJZcSYHSxyyOrBswYRuiNcWGU3cddXYsLzh6x+uqO1v/AOoP/ixX+vh62YWtOpfN7BdSRzUTVz+EMYYRgqGOe4uHNjbQ2RWvY20NgesdPQevRi+tiuS6Gh4Gba4qTiXP1ch5pP2HP7Du9du+vQq8WavR+Bu3OPi4tz9bGBf8tdwb19B+7rrLiaX5r+S+hU/FmjpaSlrEaQpaSloAooooAooooAooooAooooAooooDkzoCjBvNIIOtrDrv0VyeQYXtF98lWeEK3wk464z+yvMeR1TUlZ9jZh8HGtFuTsei8gwvpr75KTkGF9NffJXnfI6OR1XnXiaPpdPy+D0PkOG9NffJSHBYb0198lee8jqbB7ODyIpNgzBbgXtc23VOdeJD/wykvy+Dd8jw/pL75KacJh/SX3yVi4tkAxO+t13CxAsMtzmta+u64pV2JdgqsuqCS55osbaXPrqc/8Aac/TqPl8GxOFg6198lNOHg/J98lZtOCzXGZhYgnmgsfNzDQDvH8WuxeDJJsHW/TcEAc7L7b6Wqc39pxsKHn8GlMEP5Pvkphii6l98lYkYSjkdRqrxRb9Kp+XwbQxx+ivvkphVPQX3yVjuR0cjqdWPgiPpVPz+DXi19IgTvsJVYm3cNTWR2vO/L4mVA5aHEFhmCWBlw5JuQb62076t7FwtsVCeqWM/pCoJ/59F/hp/wDVw1bcLJSTsrdjz8Zho0JJJ3umUeFTAIlyvn3AOYZrA3Aseq+nTXUaufwjeyJ51i2oXPqLG4sgNz1Bub11fvppu9VvzHdW+P8AUzzpf0oiapcBjWglWRDzlN+4jpB7iKiao2q211Zld7Hsmy8ek8KyJuYbulT0qe8GrdeX8DducnmyOfqpCA35Dbg/q6D3eqvUK8utSdOVvQ30qmeIVxuFnCjD7Ow5mxD2G5UWxeQ+iiki5/MOmuzWL/C5stZdlYlxEJJkiyRkLmdQ0kZYLYXF7C9uqqSw2UMgZQw3MAw9RFxT6564JJsGsUqhkeFUdTfUFRcG1eNYfgmY8DtZ8Nh5FmTaE0EfF51kOCEkRdItecCga3XrQHugNLXheJwqFdojZkM6YI7MyyIY5kV8Xn5pRJBcuEFiR8DV3FYHGceDPlkvsLFJGYYpEtdBlja7Nmk9VvVQHs9IDXi+w8JjUn2E8wEkaYXEiNI45I2j/kq2jlcsRmNlAPN1BqhwIQja+z5YoTCH5UmJVYsUpQsjMqYjETEiZ84vpa2m+4oD3iiiigCiiigOLjoOMidLgZlK3O776znkq/aR/p/Cu7tqZkw0rIbMqEqdDY9djXn/AJQYztm9ifLVNRxT6m/CU6sovI0v9zR+Sr9pH+n8KTyWbtI/0/lrOeUGM7ZvCny0eUGM7ZvCny1xmhwa9HE+S/8AfwaLyXbtI/0/hR5Mt2kf6fy1wIttY1jYTG9idRGAAASSSRYAAGnnauO5/wBa31fn6R83nZerXXqpmhwyHSxHmjuNwdbplTq+38KYeDx7RPY/wrkR7Qx7MFDvdhmAKoLgdOq7qado4/XnSHLvtGptpffl6iD99TmhwyNOv5xO0uxGU3EqA6jc/Tv+zUf0H/Wp7H+Fcrl2P65fdL8lRR7Txrbnc6kaRodRa/2ei49oqc1PhjSxHnE7B2KO0T2P8KadkDtE9j/LXMONx3XJuv8Ail3b7+ZVf6ZxPafoR/LTNS4YVLEvtOJ2Dsxe1Twv8tNOz07VfDJ8tcj6XxPafoR/LSfS2J9P9CL5aZ6PDGjivKJ28NDHHIr8YDlYPYK9zY3sLi1cAwOcWJCoVEikiBzAly7xMCFA0Fozv6xV3Ze0JnniV2DK0iKwKR6gsARcLfdXNMeXHLlLWkgmdxmYqWWSAKcpNgQGbcOmtuFcGnlT9Dy8fCrGS1Gn09CTaEEbZeMNrG684pr9xF/VUr1R2+NI9LnPp+M0Nt/1YJNt9jYG28VZkxKiTJfnEXA13a9O7oNehFq7PMkugjVG1SNUbVaipjDXonAPb3Gx8RIefGOYT9pB0etf1W7687NPweIeOVHjvnVgVtrr1W6b7rdN65rUlUjYmnUcJXPb6WvIk2zjeVjZbSyrO+OTEcZdiy4Ax8cyCTpsw4u/3UvB3bueZZ8TtSWLEHaEmFOD0kjyK7ARHDqLoLAfXHd0mvGPTPXKK8OxO08S8GOxiY7FWi2ucLCiSAwtAZkAsLaizmxBta1WNu8IZs+0pnx8mGxODxJhwmDVkCSxjLxZaAi83GAk36N+7SgPaaK8P4R8IcZyvadpZkMGHw00aLikw6wu+GDv9W4PG87XKNej7VdeLhPjWxsXEfypX2NDiGVpOTLnZ2DThSrWbQaD20B6zRXi+ztuzTx7LhxWOlwsM2DmxD4hZVieaZJCoQzMNMq2PffW+lMwW28Xi32XAcXOqTYjaMBnhIjfERQCMwyHm2J3i9uvpNAe10V4xtzacscm0Vl2nPh5NnxIMHGZI1OJtEGWSRSv8oLvYHSwzeqvV+D2LkmweHklXJJJDHJIu7K7ICwt0a3oDoUUUUBwtrRlsPKoBJKEAAXJ9Q6aw/0PL2Mvu3+FbraOK4qGSS2bIpfLe17dF7aVlPLv+z/5v/XVVTLfqzfhHVyvJG/8lD6Hl7GX3b/Cj6Hl7GX3b/Cr3l1/Z/8AN/66Q8Of7P8A5v8A11XaHJqvifD5RWh2ZMpuIZNxBBjexBBBB06iamfDYghxxUlnuX+rbUlgSd2m4buqneXH9nPvf+ukPDb+zn3v/XU/ZyQ9w/w+URLgJwR9TIebxdjG9ivUdKttygj8TITocxjY2bMzFrZd/OAHUFFVzw0H9HPvR+7pDwxH9HPvR+7qfs5IccQ+9P5RK8WIO+F7c7Tinscxu19Ok602PD4gB/qpbu2djxbdRvpl6Sb/AHDqqI8Lh/Rz70fu6YeFa9g3vR+7p/l+RGXEf6a/aLKRYkCwikA3fi33ZVS27qVf4NU/oeXsZfdv8KU8KF7Bvej93TDwjTsG96v7qlqXl8ErcrtTX7Q76Il7GX3b/Cj6Il7GX3b/AAqI7fTsH96v7qmHbcfYP71f3VTlo+XwTmxXh8o6GztmSLNGxjkAV1YkowAAIJJJGgrgT/z6L/DT/wCrhq6eDx8csqR8U652VM3GK1ixsDl4sX9ori7Twqy42ENmsIJ3GVnTXjMON6EEjXdurZhlBJ5Hft7Hl491XJakbdH63GcI4syJ+S+YneAN2q3UuDe2UML9+6mSNbFLfziguQUyjR7gA8/Ugd1hfop3CTzEF7DPzhd1uAL/AGQdPXYd9MxK/wAtQ3XzCLWux846Nk08X3de38v0ed6F5qjapGqNq0IoYw1suAGwczcpkHNU2iB6WGhf1DcO+/VXA4PbIbFThBcKOdI3UvxO4f7V65BCqKqqAFUBVA6ANAKzYqtlWRd2X0Kd3mZntlcFOL2hLjZZ3nldOIjzKiCGHOWEahRrv3nU12TsqAymUwxcaRlMmRc5G6xa1zpVphppoejprzE8I9pQYnHrLNh5U2dAmKdVgMZnDxM4UNnPF2y77GvNNp6HFsmBYuKWGIR3zcWEULe975bWveln2XA8iyPDE0iea7IpZfUxFxXn+zeFWPjkwBxMmHlj2lFJIixIUbDssIlWxzHjE1AN/wD3W4OcLNoO2y5JpYHi2g8iNGsJRkCKx8/Ob6jqFAej4nY2HkcvJBC7G12aNGJtoNSL1OMHGGzcWmbLxebKL5PRvbze7dXleJ4Y7RCYqdZYBFBtM7OERhJYpxqoG4zPvs3V0UvCf8JGJgfaEMIR54JrxgrpFhkjRpJJNedzmCjvbuoD02bZEDxCJoYmjGojKIUHqUiwqUYGLmfVp9Vfi+av1dxY5NObp1V5rt7hljExckcTELHgocUBHhHxRZ3UkhsrjIum81Htbhxi2w0DwywiU4HlssUOHfEksL3LPmCQxc06liwIO+gPS8XsuGV1eSGJ3TzGdFYr6mIuKt1yuCu02xWAw2IcANNDHKwXcGZQTa/ReurQBRRRQGf24t8LMOuM/srzvkteoOoIIIBB0IIuCO8Gq5wEXZRe7T4VXOGZmzD4pUotWPN+S1YwKBHvqOaVuvnLcbx31v8AkMXZRe7T4U04KLsovdp8K50WXvHxatYxLuuSVRf6w5su5VJZW07xa1+nu6Wqy5sxjU8xUtlQC4yZjYC2tm1361tzg4uyi92nwphwkfZRe7T4VOiznew4ZleNhyj6pWN2uMiLfzMpJA03MLD176bx0ObWEW13BFOrhrWAtooyg+vrrUnCx9nF7tPhTGw6dnF7uP4VOjI43kOH+zJ4po2y2iVbMGYAKAw6V0F7d/TfXcKkEkXTGCCSSeLiB3x2sANwCtp05jWkMKdnF7uP5aiZF7OL3cfy1OhLknew7WZwpJYDf6kAG2oVbjVydL2+0vs7hTzNACRxKEagHIuuq63J6QD0aXtrXWYL6EXu4/lqJmHoRe6i+Wp28uUcvG0+H+zLclo5LWjaX8mL3UXy1E+IPoxe6i+Wmzlyd/VI8M5mycNbERHqkQ/pCuZP/Pov8NP/AKuGrQnGMDoIwegiOIEd4IW4NcdcCiymQA52BW5Z2sCQSFViQoJA0AG4Vrw9B007nn4zFKu00uxzOEMoAju4U5rgG/OI3bmUjUjXcL61LNhSZ1kzDKqlcuXW5vqGvp6rVPjsEshUksMhzAqbG/rtfu7wSKkatij16mBvoQtSJGWYKoJZiFAHSToBStW24CbDsOUSDU6RA9A3F/v3Duv111UqKEbs5hBzdjv8G9jjCwBdC7c6Rutuodw3D/eutSUteTKTk7s9BJJWQVz4thwLPNOIxxmIRI5iSWEioCqgoTl3EjQa9NdClqCTN7I4C4HDSmSGDK2VkF3kcIrXzLGGYiMG5821TxcEMIseHjWIhcIXMAzyfV5wQ+ua7XBO+9d2igM9BwKwaYU4YRHijKMSQZJCTKGDBy5bMTcDeakl4IYNjii0IJxgC4g5nvIALAXzXUf3bV3aKAzm0OA+Dnk4x45M5iWAlJ8RFmjUWVWEcgBHrqPEcAcA/F3gsI4uTgK8iBor3yOFYCRbknnXrT0UBV2Xs+PDwpDEMscahEUlmyqNwzMST99WqKKAKKKKA5hpDTih6j7KCh6j7KAZTTT8h6j7DTCKkgYaYaeaaRUoEbVE9SlajZD1H2V0iCFqgarLIeo+w1C0TdR9hrtHJWeoXqy0Lei3sNRPA3ot4TXaZyym9QPVx8O/oN4T8KgfCv6D+FvhViaOGU3qB6uthJOzfwt8KhfBydnJ4G+FWJo4aKLVE1Wp8M6i7I6jdcqwHtIqGCBpHVEF2Y5QO+rU13K2i9wa2OcTNY/i0s0h6x0KO8/qvXqCKAAALAaADoFUdjbNXDwrGup3s3pMd5/jotV+vOrVc8vY2UoZULS0lLVJYFLSUtAFFFFAFFFFAFFFFAFFFFAFFFFAFFFFAFV8VBmFxvH56sUUByKWruJw99Rv/XVKgFpRSUooBRThTRSigHClFIKUUA4U4U0U4UA4U4U0UooDhcNv5p/5F/bUHAzY3FpxzjnuOYD9lD0+s/q9ddzaGBWZVV/NDq5HpZb2B7r1bq3UtDKjjJeWYWlpKWqjsWloApaAKKKKAKKr43GpCuaRgq3tfU6+oeo+w1B9Lx9PGgdZhnCjvLFLAd+6gL9FFFAFFFFAFFFFAFFFFAFFFFAFFFFAFQzwBu41NRQHMeMg60grpsoO+q0mF6vZQFYUopSpG+kFAOFKKQUooBwpwpopwoBwpRSClFAOpaQU8LQCU4ClApaAKKKKAKKKKA5HCXBGWJbAMEkSRkKg51BAYakAc0tv31mMDEZcVGckQXmsI0iRbW5LIWLHXQM567SLpW9Zbix1B0I66asKg3CgHrsOoD9QA+4UIscHaGzZm5TlJCyNmyX1YrHGFym/NBIIPXlHWaZionmWQPmYRShUsiSK7DM13j0zLldFI0syk6WuNJSAUJMrhYcVHnkEbLnYEwKY8oAwMY5hINrTIF6tNxGtSpy0xubuCF5gIj515nBO7VhFlIBtra+t601FCLGaEOIaSIOZHVXjcEKiLbNLmzjzrgcWO/fbfbS0UUJCiiigCiiigCiiigCiiigCiiigEIqjINaKKAQUopaKAUU4UUUA4UopaKAlUU6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images.myshared.ru/333041/slide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43182"/>
            <a:ext cx="4786346" cy="3670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6065688" cy="389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57167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</a:rPr>
              <a:t>Страны ,расположенные </a:t>
            </a:r>
            <a:r>
              <a:rPr lang="ru-RU" sz="2800" b="1" dirty="0" smtClean="0">
                <a:latin typeface="Calibri" pitchFamily="34" charset="0"/>
              </a:rPr>
              <a:t>на севере</a:t>
            </a:r>
            <a:r>
              <a:rPr lang="ru-RU" sz="2800" dirty="0" smtClean="0">
                <a:latin typeface="Calibri" pitchFamily="34" charset="0"/>
              </a:rPr>
              <a:t> тратят на обогрев зданий </a:t>
            </a:r>
            <a:r>
              <a:rPr lang="ru-RU" sz="2800" b="1" dirty="0" smtClean="0">
                <a:latin typeface="Calibri" pitchFamily="34" charset="0"/>
              </a:rPr>
              <a:t>40-50 % </a:t>
            </a:r>
            <a:r>
              <a:rPr lang="ru-RU" sz="2800" dirty="0" smtClean="0">
                <a:latin typeface="Calibri" pitchFamily="34" charset="0"/>
              </a:rPr>
              <a:t>электроэнергии.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27651" name="Picture 3" descr="C:\Documents and Settings\Admin\Рабочий стол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2574" y="1428736"/>
            <a:ext cx="373570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Основные 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энергоносители- 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sz="2800" b="1" dirty="0" smtClean="0">
                <a:latin typeface="Calibri" pitchFamily="34" charset="0"/>
              </a:rPr>
              <a:t>уголь </a:t>
            </a:r>
            <a:r>
              <a:rPr lang="ru-RU" sz="2800" b="1" dirty="0">
                <a:latin typeface="Calibri" pitchFamily="34" charset="0"/>
              </a:rPr>
              <a:t>, нефть и природный газ. </a:t>
            </a:r>
          </a:p>
        </p:txBody>
      </p:sp>
      <p:pic>
        <p:nvPicPr>
          <p:cNvPr id="17414" name="Picture 6" descr="http://rgk-palur.ru/attachments/Image/10-Magistralnye-truboprovody-diagramma_1.JP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324225" cy="4129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285728"/>
            <a:ext cx="835824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Угольная промышленность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Уголь </a:t>
            </a:r>
            <a:r>
              <a:rPr lang="ru-RU" sz="2000" dirty="0" smtClean="0">
                <a:latin typeface="Calibri" pitchFamily="34" charset="0"/>
              </a:rPr>
              <a:t>добывают </a:t>
            </a:r>
            <a:r>
              <a:rPr lang="ru-RU" sz="2000" dirty="0">
                <a:latin typeface="Calibri" pitchFamily="34" charset="0"/>
              </a:rPr>
              <a:t>более чем  60 </a:t>
            </a:r>
            <a:r>
              <a:rPr lang="ru-RU" sz="2000" dirty="0" smtClean="0">
                <a:latin typeface="Calibri" pitchFamily="34" charset="0"/>
              </a:rPr>
              <a:t>странах мира. </a:t>
            </a:r>
            <a:r>
              <a:rPr lang="ru-RU" sz="2000" dirty="0">
                <a:latin typeface="Calibri" pitchFamily="34" charset="0"/>
              </a:rPr>
              <a:t>Более 10 млн.т. в год добывают 11 стран — </a:t>
            </a:r>
            <a:r>
              <a:rPr lang="ru-RU" sz="2000" b="1" dirty="0">
                <a:latin typeface="Calibri" pitchFamily="34" charset="0"/>
              </a:rPr>
              <a:t>Китай</a:t>
            </a:r>
            <a:r>
              <a:rPr lang="ru-RU" sz="2000" dirty="0">
                <a:latin typeface="Calibri" pitchFamily="34" charset="0"/>
              </a:rPr>
              <a:t> (месторождение — </a:t>
            </a:r>
            <a:r>
              <a:rPr lang="ru-RU" sz="2000" dirty="0" err="1">
                <a:latin typeface="Calibri" pitchFamily="34" charset="0"/>
              </a:rPr>
              <a:t>Фу-Шунь</a:t>
            </a:r>
            <a:r>
              <a:rPr lang="ru-RU" sz="2000" dirty="0">
                <a:latin typeface="Calibri" pitchFamily="34" charset="0"/>
              </a:rPr>
              <a:t>), </a:t>
            </a:r>
            <a:r>
              <a:rPr lang="ru-RU" sz="2000" b="1" dirty="0">
                <a:latin typeface="Calibri" pitchFamily="34" charset="0"/>
              </a:rPr>
              <a:t>США, Россия. Германия, </a:t>
            </a:r>
            <a:r>
              <a:rPr lang="ru-RU" sz="2000" b="1" dirty="0" smtClean="0">
                <a:latin typeface="Calibri" pitchFamily="34" charset="0"/>
              </a:rPr>
              <a:t>Польша,</a:t>
            </a:r>
            <a:r>
              <a:rPr lang="ru-RU" sz="2000" b="1" dirty="0">
                <a:latin typeface="Calibri" pitchFamily="34" charset="0"/>
              </a:rPr>
              <a:t> </a:t>
            </a:r>
            <a:r>
              <a:rPr lang="ru-RU" sz="2000" b="1" dirty="0" smtClean="0">
                <a:latin typeface="Calibri" pitchFamily="34" charset="0"/>
              </a:rPr>
              <a:t>Украина, Казахстан.</a:t>
            </a:r>
            <a:r>
              <a:rPr lang="ru-RU" sz="2000" b="1" dirty="0">
                <a:latin typeface="Calibri" pitchFamily="34" charset="0"/>
              </a:rPr>
              <a:t> </a:t>
            </a:r>
          </a:p>
          <a:p>
            <a:pPr fontAlgn="base"/>
            <a:r>
              <a:rPr lang="ru-RU" sz="2000" dirty="0">
                <a:latin typeface="Calibri" pitchFamily="34" charset="0"/>
              </a:rPr>
              <a:t> Главные экспортёры угля — </a:t>
            </a:r>
            <a:r>
              <a:rPr lang="ru-RU" sz="2000" b="1" dirty="0">
                <a:latin typeface="Calibri" pitchFamily="34" charset="0"/>
              </a:rPr>
              <a:t>США, Австралия, ЮАР. </a:t>
            </a:r>
            <a:endParaRPr lang="ru-RU" sz="2000" b="1" dirty="0" smtClean="0">
              <a:latin typeface="Calibri" pitchFamily="34" charset="0"/>
            </a:endParaRPr>
          </a:p>
          <a:p>
            <a:pPr fontAlgn="base"/>
            <a:r>
              <a:rPr lang="ru-RU" sz="2000" dirty="0" smtClean="0">
                <a:latin typeface="Calibri" pitchFamily="34" charset="0"/>
              </a:rPr>
              <a:t>Импортёры </a:t>
            </a:r>
            <a:r>
              <a:rPr lang="ru-RU" sz="2000" dirty="0">
                <a:latin typeface="Calibri" pitchFamily="34" charset="0"/>
              </a:rPr>
              <a:t>— </a:t>
            </a:r>
            <a:r>
              <a:rPr lang="ru-RU" sz="2000" b="1" dirty="0">
                <a:latin typeface="Calibri" pitchFamily="34" charset="0"/>
              </a:rPr>
              <a:t>Япония, Западная Европа</a:t>
            </a:r>
            <a:r>
              <a:rPr lang="ru-RU" sz="2000" dirty="0">
                <a:latin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Страны-лидеры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 добыче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угля 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Китай, США, Индия, Россия, Австралия.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6388" name="Picture 4" descr="http://900igr.net/datai/ekonomika/Promyshlennost-mira/0009-005-Ugolnaja-promyshlen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86058"/>
            <a:ext cx="6518716" cy="380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"/>
            <a:ext cx="85725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Нефтедобывающая промышленность        </a:t>
            </a:r>
          </a:p>
          <a:p>
            <a:endParaRPr lang="ru-RU" b="1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          Нефть </a:t>
            </a:r>
            <a:r>
              <a:rPr lang="ru-RU" dirty="0">
                <a:latin typeface="Calibri" pitchFamily="34" charset="0"/>
              </a:rPr>
              <a:t>добывается в 75 странах мира.  По добыче нефти лидируют </a:t>
            </a:r>
            <a:r>
              <a:rPr lang="ru-RU" b="1" dirty="0">
                <a:latin typeface="Calibri" pitchFamily="34" charset="0"/>
              </a:rPr>
              <a:t>Саудовская Аравия, </a:t>
            </a:r>
            <a:r>
              <a:rPr lang="ru-RU" b="1" dirty="0" smtClean="0">
                <a:latin typeface="Calibri" pitchFamily="34" charset="0"/>
              </a:rPr>
              <a:t>Россия( Западная Сибирь), США (Аляска и Мексиканский залив) </a:t>
            </a:r>
            <a:r>
              <a:rPr lang="ru-RU" b="1" dirty="0">
                <a:latin typeface="Calibri" pitchFamily="34" charset="0"/>
              </a:rPr>
              <a:t> </a:t>
            </a:r>
            <a:r>
              <a:rPr lang="ru-RU" b="1" dirty="0" smtClean="0">
                <a:latin typeface="Calibri" pitchFamily="34" charset="0"/>
              </a:rPr>
              <a:t>Мексика,</a:t>
            </a:r>
            <a:r>
              <a:rPr lang="ru-RU" b="1" dirty="0">
                <a:latin typeface="Calibri" pitchFamily="34" charset="0"/>
              </a:rPr>
              <a:t> </a:t>
            </a:r>
            <a:endParaRPr lang="ru-RU" b="1" dirty="0" smtClean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с</a:t>
            </a:r>
            <a:r>
              <a:rPr lang="ru-RU" b="1" dirty="0" smtClean="0">
                <a:latin typeface="Calibri" pitchFamily="34" charset="0"/>
              </a:rPr>
              <a:t>траны Персидского залива(ОАЭ, Иран</a:t>
            </a:r>
            <a:r>
              <a:rPr lang="ru-RU" b="1" dirty="0">
                <a:latin typeface="Calibri" pitchFamily="34" charset="0"/>
              </a:rPr>
              <a:t> </a:t>
            </a:r>
            <a:r>
              <a:rPr lang="ru-RU" b="1" dirty="0" smtClean="0">
                <a:latin typeface="Calibri" pitchFamily="34" charset="0"/>
              </a:rPr>
              <a:t>,Ирак) </a:t>
            </a:r>
            <a:r>
              <a:rPr lang="ru-RU" dirty="0" smtClean="0">
                <a:latin typeface="Calibri" pitchFamily="34" charset="0"/>
              </a:rPr>
              <a:t>Лидеры </a:t>
            </a:r>
            <a:r>
              <a:rPr lang="ru-RU" dirty="0">
                <a:latin typeface="Calibri" pitchFamily="34" charset="0"/>
              </a:rPr>
              <a:t>по добыче </a:t>
            </a:r>
            <a:r>
              <a:rPr lang="ru-RU" dirty="0" smtClean="0">
                <a:latin typeface="Calibri" pitchFamily="34" charset="0"/>
              </a:rPr>
              <a:t> и экспорту нефти </a:t>
            </a:r>
            <a:r>
              <a:rPr lang="ru-RU" dirty="0">
                <a:latin typeface="Calibri" pitchFamily="34" charset="0"/>
              </a:rPr>
              <a:t>-страны </a:t>
            </a:r>
            <a:r>
              <a:rPr lang="ru-RU" b="1" dirty="0">
                <a:latin typeface="Calibri" pitchFamily="34" charset="0"/>
              </a:rPr>
              <a:t>Ближнего и Среднего Востока и Россия. </a:t>
            </a:r>
            <a:endParaRPr lang="ru-RU" b="1" dirty="0" smtClean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         </a:t>
            </a:r>
            <a:r>
              <a:rPr lang="ru-RU" dirty="0" smtClean="0">
                <a:latin typeface="Calibri" pitchFamily="34" charset="0"/>
              </a:rPr>
              <a:t>Основная </a:t>
            </a:r>
            <a:r>
              <a:rPr lang="ru-RU" dirty="0">
                <a:latin typeface="Calibri" pitchFamily="34" charset="0"/>
              </a:rPr>
              <a:t>часть нефти перевозится в танкерах по морским путям. Крупнейший поток  нефти идёт по трубопроводам из России в страны Западной и Восточной Европы. </a:t>
            </a:r>
            <a:endParaRPr lang="ru-RU" dirty="0" smtClean="0">
              <a:latin typeface="Calibri" pitchFamily="34" charset="0"/>
            </a:endParaRPr>
          </a:p>
          <a:p>
            <a:r>
              <a:rPr lang="ru-RU" b="1" dirty="0" smtClean="0"/>
              <a:t>  </a:t>
            </a:r>
          </a:p>
        </p:txBody>
      </p:sp>
      <p:pic>
        <p:nvPicPr>
          <p:cNvPr id="19459" name="Picture 3" descr="http://900igr.net/datai/ekonomika/Promyshlennost-mira/0008-004-Mezhdu-rajonami-dobychi-i-rajonami-potreblenija-nefti-obrazujuts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58"/>
            <a:ext cx="5596757" cy="4214842"/>
          </a:xfrm>
          <a:prstGeom prst="rect">
            <a:avLst/>
          </a:prstGeom>
          <a:noFill/>
        </p:spPr>
      </p:pic>
      <p:pic>
        <p:nvPicPr>
          <p:cNvPr id="19461" name="Picture 5" descr="http://korabley.net/_nw/1/945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714620"/>
            <a:ext cx="2609296" cy="1738444"/>
          </a:xfrm>
          <a:prstGeom prst="rect">
            <a:avLst/>
          </a:prstGeom>
          <a:noFill/>
        </p:spPr>
      </p:pic>
      <p:pic>
        <p:nvPicPr>
          <p:cNvPr id="19463" name="Picture 7" descr="https://encrypted-tbn0.gstatic.com/images?q=tbn:ANd9GcRlYNo1yfdRLLxesDZe2j9AsEjJ2PgWxigpXR_5VM80MLJFzZfR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643446"/>
            <a:ext cx="2643206" cy="2079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    </a:t>
            </a:r>
            <a:r>
              <a:rPr lang="ru-RU" sz="2400" b="1" dirty="0" smtClean="0">
                <a:latin typeface="Calibri" pitchFamily="34" charset="0"/>
              </a:rPr>
              <a:t>Нефть остается на первом месте по показателям мирового потребления. </a:t>
            </a:r>
          </a:p>
          <a:p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      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9698" name="Picture 2" descr="http://expert.ru/data/public/321908/321935/expert_760_04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68070"/>
            <a:ext cx="6429420" cy="446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      </a:t>
            </a:r>
            <a:r>
              <a:rPr lang="ru-RU" sz="2400" b="1" dirty="0" smtClean="0">
                <a:latin typeface="Calibri" pitchFamily="34" charset="0"/>
              </a:rPr>
              <a:t>Страны -экспортеры нефти </a:t>
            </a:r>
            <a:r>
              <a:rPr lang="ru-RU" sz="2400" dirty="0" smtClean="0">
                <a:latin typeface="Calibri" pitchFamily="34" charset="0"/>
              </a:rPr>
              <a:t>создали организацию </a:t>
            </a:r>
            <a:r>
              <a:rPr lang="ru-RU" sz="2400" b="1" dirty="0" smtClean="0">
                <a:latin typeface="Calibri" pitchFamily="34" charset="0"/>
              </a:rPr>
              <a:t>ОПЕК</a:t>
            </a:r>
            <a:r>
              <a:rPr lang="ru-RU" sz="2400" dirty="0" smtClean="0">
                <a:latin typeface="Calibri" pitchFamily="34" charset="0"/>
              </a:rPr>
              <a:t>, они стремятся распоряжаться нефтью на своей территории и контролируют более половины ее добычи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30722" name="Picture 2" descr="http://neftegaz.ru/images/analitik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7"/>
            <a:ext cx="7881157" cy="477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533DA9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F66157-C516-4208-A505-2BBB893832BE}"/>
</file>

<file path=customXml/itemProps2.xml><?xml version="1.0" encoding="utf-8"?>
<ds:datastoreItem xmlns:ds="http://schemas.openxmlformats.org/officeDocument/2006/customXml" ds:itemID="{AA236235-3E89-44AB-BA92-D785EC45707A}"/>
</file>

<file path=customXml/itemProps3.xml><?xml version="1.0" encoding="utf-8"?>
<ds:datastoreItem xmlns:ds="http://schemas.openxmlformats.org/officeDocument/2006/customXml" ds:itemID="{1A02909A-F0A0-4191-9819-CC8614AD449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381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  Тема «ЭНЕРГЕТИКА» для иностранных студентов факультета довузовской подготовки и профориентации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Доля электростанций в производстве энергии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ЭНЕРГЕТИКА</dc:title>
  <dc:creator>Admin</dc:creator>
  <cp:lastModifiedBy>Admin</cp:lastModifiedBy>
  <cp:revision>42</cp:revision>
  <dcterms:created xsi:type="dcterms:W3CDTF">2014-02-27T15:27:58Z</dcterms:created>
  <dcterms:modified xsi:type="dcterms:W3CDTF">2014-03-02T14:48:43Z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